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334" r:id="rId2"/>
    <p:sldId id="268" r:id="rId3"/>
    <p:sldId id="338" r:id="rId4"/>
    <p:sldId id="269" r:id="rId5"/>
    <p:sldId id="272" r:id="rId6"/>
    <p:sldId id="336" r:id="rId7"/>
    <p:sldId id="337" r:id="rId8"/>
    <p:sldId id="270" r:id="rId9"/>
    <p:sldId id="257" r:id="rId10"/>
    <p:sldId id="324" r:id="rId11"/>
    <p:sldId id="308" r:id="rId12"/>
    <p:sldId id="316" r:id="rId13"/>
    <p:sldId id="261" r:id="rId14"/>
    <p:sldId id="325" r:id="rId15"/>
    <p:sldId id="345" r:id="rId16"/>
    <p:sldId id="327" r:id="rId17"/>
    <p:sldId id="326" r:id="rId18"/>
    <p:sldId id="328" r:id="rId19"/>
    <p:sldId id="341" r:id="rId20"/>
    <p:sldId id="339" r:id="rId21"/>
    <p:sldId id="342" r:id="rId22"/>
    <p:sldId id="322" r:id="rId23"/>
    <p:sldId id="343" r:id="rId24"/>
    <p:sldId id="283" r:id="rId25"/>
    <p:sldId id="344" r:id="rId26"/>
    <p:sldId id="282" r:id="rId27"/>
    <p:sldId id="305" r:id="rId28"/>
    <p:sldId id="306" r:id="rId29"/>
    <p:sldId id="307" r:id="rId30"/>
    <p:sldId id="347" r:id="rId31"/>
    <p:sldId id="267" r:id="rId32"/>
    <p:sldId id="262" r:id="rId33"/>
    <p:sldId id="263" r:id="rId34"/>
    <p:sldId id="260" r:id="rId35"/>
    <p:sldId id="288" r:id="rId36"/>
    <p:sldId id="258" r:id="rId37"/>
    <p:sldId id="259" r:id="rId38"/>
    <p:sldId id="264" r:id="rId39"/>
    <p:sldId id="346" r:id="rId40"/>
    <p:sldId id="354" r:id="rId41"/>
    <p:sldId id="366" r:id="rId42"/>
    <p:sldId id="367" r:id="rId43"/>
    <p:sldId id="368" r:id="rId44"/>
    <p:sldId id="369" r:id="rId45"/>
    <p:sldId id="360" r:id="rId46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DFDA00"/>
    <a:srgbClr val="FFFA9B"/>
    <a:srgbClr val="FFCCFF"/>
    <a:srgbClr val="FF3300"/>
    <a:srgbClr val="4FEF47"/>
    <a:srgbClr val="FFFF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1275" autoAdjust="0"/>
    <p:restoredTop sz="94661" autoAdjust="0"/>
  </p:normalViewPr>
  <p:slideViewPr>
    <p:cSldViewPr>
      <p:cViewPr>
        <p:scale>
          <a:sx n="60" d="100"/>
          <a:sy n="60" d="100"/>
        </p:scale>
        <p:origin x="-160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1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5B2071A-4736-46CD-A5E3-CF85F6BD705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73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2A4D9C-3C53-4462-BF56-BBD8D3740F2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893F24-84E0-442C-AFEA-CC2B73542518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C21DF-0592-4F93-9411-ADC301BA4E98}" type="slidenum">
              <a:rPr lang="es-ES_tradnl" smtClean="0"/>
              <a:pPr/>
              <a:t>33</a:t>
            </a:fld>
            <a:endParaRPr lang="es-ES_tradn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E1E750-3F78-4395-AAFE-472DD7F9FCAA}" type="slidenum">
              <a:rPr lang="es-ES_tradnl" smtClean="0"/>
              <a:pPr/>
              <a:t>34</a:t>
            </a:fld>
            <a:endParaRPr lang="es-ES_tradn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C9EF5E-D028-460A-A490-2B193B878001}" type="slidenum">
              <a:rPr lang="es-ES_tradnl" smtClean="0"/>
              <a:pPr/>
              <a:t>36</a:t>
            </a:fld>
            <a:endParaRPr lang="es-ES_tradn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E5625-27B9-4067-920E-A78F33FCEABC}" type="slidenum">
              <a:rPr lang="es-ES_tradnl" smtClean="0"/>
              <a:pPr/>
              <a:t>37</a:t>
            </a:fld>
            <a:endParaRPr lang="es-ES_tradnl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86378-7F72-4F9C-A894-7B2F2DCFAD2C}" type="slidenum">
              <a:rPr lang="es-ES_tradnl" smtClean="0"/>
              <a:pPr/>
              <a:t>38</a:t>
            </a:fld>
            <a:endParaRPr lang="es-ES_tradnl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5549AA-E67C-4107-8419-60CBB3C53C12}" type="slidenum">
              <a:rPr lang="es-ES_tradnl" smtClean="0"/>
              <a:pPr/>
              <a:t>9</a:t>
            </a:fld>
            <a:endParaRPr lang="es-ES_tradnl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81C0C9-97C3-44FE-8750-D45B32EE7463}" type="slidenum">
              <a:rPr lang="es-ES_tradnl" smtClean="0"/>
              <a:pPr/>
              <a:t>13</a:t>
            </a:fld>
            <a:endParaRPr lang="es-ES_tradn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Text Box 556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1428" tIns="45714" rIns="91428" bIns="45714" numCol="1" anchor="b"/>
          <a:lstStyle/>
          <a:p>
            <a:pPr algn="r" defTabSz="914871"/>
            <a:r>
              <a:rPr lang="en-US" sz="1200" dirty="0" smtClean="0"/>
              <a:t>*</a:t>
            </a:r>
          </a:p>
        </p:txBody>
      </p:sp>
      <p:sp>
        <p:nvSpPr>
          <p:cNvPr id="557" name="Text Box 557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2034" tIns="46018" rIns="92034" bIns="46018" numCol="1" anchor="b"/>
          <a:lstStyle/>
          <a:p>
            <a:pPr algn="r" defTabSz="878817"/>
            <a:r>
              <a:rPr lang="en-US" sz="1200" dirty="0" smtClean="0"/>
              <a:t>*</a:t>
            </a:r>
          </a:p>
        </p:txBody>
      </p:sp>
      <p:sp>
        <p:nvSpPr>
          <p:cNvPr id="558" name="Text Box 558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prstGeom prst="rect">
            <a:avLst/>
          </a:prstGeom>
        </p:spPr>
      </p:sp>
      <p:sp>
        <p:nvSpPr>
          <p:cNvPr id="559" name="Text Box 559"/>
          <p:cNvSpPr>
            <a:spLocks noGrp="1"/>
          </p:cNvSpPr>
          <p:nvPr>
            <p:ph type="body" idx="1"/>
          </p:nvPr>
        </p:nvSpPr>
        <p:spPr>
          <a:xfrm>
            <a:off x="685958" y="4343111"/>
            <a:ext cx="5486083" cy="4115669"/>
          </a:xfrm>
          <a:prstGeom prst="rect">
            <a:avLst/>
          </a:prstGeom>
        </p:spPr>
        <p:txBody>
          <a:bodyPr wrap="square" lIns="92034" tIns="46018" rIns="92034" bIns="46018" numCol="1" anchor="t"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Text Box 564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1428" tIns="45714" rIns="91428" bIns="45714" numCol="1" anchor="b"/>
          <a:lstStyle/>
          <a:p>
            <a:pPr algn="r" defTabSz="914871"/>
            <a:r>
              <a:rPr lang="en-US" sz="1200" dirty="0" smtClean="0"/>
              <a:t>*</a:t>
            </a:r>
          </a:p>
        </p:txBody>
      </p:sp>
      <p:sp>
        <p:nvSpPr>
          <p:cNvPr id="565" name="Text Box 565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2034" tIns="46018" rIns="92034" bIns="46018" numCol="1" anchor="b"/>
          <a:lstStyle/>
          <a:p>
            <a:pPr algn="r" defTabSz="878817"/>
            <a:r>
              <a:rPr lang="en-US" sz="1200" dirty="0" smtClean="0">
                <a:solidFill>
                  <a:srgbClr val="000000"/>
                </a:solidFill>
              </a:rPr>
              <a:t>*</a:t>
            </a:r>
          </a:p>
        </p:txBody>
      </p:sp>
      <p:sp>
        <p:nvSpPr>
          <p:cNvPr id="566" name="Text Box 566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prstGeom prst="rect">
            <a:avLst/>
          </a:prstGeom>
        </p:spPr>
      </p:sp>
      <p:sp>
        <p:nvSpPr>
          <p:cNvPr id="567" name="Text Box 567"/>
          <p:cNvSpPr>
            <a:spLocks noGrp="1"/>
          </p:cNvSpPr>
          <p:nvPr>
            <p:ph type="body" idx="1"/>
          </p:nvPr>
        </p:nvSpPr>
        <p:spPr>
          <a:xfrm>
            <a:off x="685958" y="4343111"/>
            <a:ext cx="5486083" cy="4115669"/>
          </a:xfrm>
          <a:prstGeom prst="rect">
            <a:avLst/>
          </a:prstGeom>
        </p:spPr>
        <p:txBody>
          <a:bodyPr wrap="square" lIns="92034" tIns="46018" rIns="92034" bIns="46018" numCol="1" anchor="t"/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Text Box 568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1428" tIns="45714" rIns="91428" bIns="45714" numCol="1" anchor="b"/>
          <a:lstStyle/>
          <a:p>
            <a:pPr algn="r" defTabSz="914871"/>
            <a:r>
              <a:rPr lang="en-US" sz="1200" dirty="0" smtClean="0"/>
              <a:t>*</a:t>
            </a:r>
          </a:p>
        </p:txBody>
      </p:sp>
      <p:sp>
        <p:nvSpPr>
          <p:cNvPr id="569" name="Text Box 569"/>
          <p:cNvSpPr txBox="1">
            <a:spLocks/>
          </p:cNvSpPr>
          <p:nvPr/>
        </p:nvSpPr>
        <p:spPr>
          <a:xfrm>
            <a:off x="3884988" y="8684772"/>
            <a:ext cx="2971431" cy="457779"/>
          </a:xfrm>
          <a:prstGeom prst="rect">
            <a:avLst/>
          </a:prstGeom>
          <a:noFill/>
          <a:ln>
            <a:noFill/>
          </a:ln>
        </p:spPr>
        <p:txBody>
          <a:bodyPr lIns="92034" tIns="46018" rIns="92034" bIns="46018" numCol="1" anchor="b"/>
          <a:lstStyle/>
          <a:p>
            <a:pPr algn="r" defTabSz="878817"/>
            <a:r>
              <a:rPr lang="en-US" sz="1200" dirty="0" smtClean="0"/>
              <a:t>*</a:t>
            </a:r>
          </a:p>
        </p:txBody>
      </p:sp>
      <p:sp>
        <p:nvSpPr>
          <p:cNvPr id="570" name="Text Box 570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prstGeom prst="rect">
            <a:avLst/>
          </a:prstGeom>
        </p:spPr>
      </p:sp>
      <p:sp>
        <p:nvSpPr>
          <p:cNvPr id="571" name="Text Box 571"/>
          <p:cNvSpPr>
            <a:spLocks noGrp="1"/>
          </p:cNvSpPr>
          <p:nvPr>
            <p:ph type="body" idx="1"/>
          </p:nvPr>
        </p:nvSpPr>
        <p:spPr>
          <a:xfrm>
            <a:off x="685958" y="4343111"/>
            <a:ext cx="5486083" cy="4115669"/>
          </a:xfrm>
          <a:prstGeom prst="rect">
            <a:avLst/>
          </a:prstGeom>
        </p:spPr>
        <p:txBody>
          <a:bodyPr wrap="square" lIns="92034" tIns="46018" rIns="92034" bIns="46018" numCol="1" anchor="t"/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6EE6B-B157-4189-8A98-2032C2E16BC0}" type="slidenum">
              <a:rPr lang="es-ES_tradnl" smtClean="0"/>
              <a:pPr/>
              <a:t>24</a:t>
            </a:fld>
            <a:endParaRPr lang="es-ES_tradnl" smtClean="0"/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3" rIns="90475" bIns="44443" anchor="b"/>
          <a:lstStyle/>
          <a:p>
            <a:pPr algn="r" eaLnBrk="0" hangingPunct="0"/>
            <a:r>
              <a:rPr lang="es-ES" sz="1200" u="sng">
                <a:latin typeface="Arial" charset="0"/>
              </a:rPr>
              <a:t>4</a:t>
            </a:r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10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11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cap="flat"/>
        </p:spPr>
      </p:sp>
      <p:sp>
        <p:nvSpPr>
          <p:cNvPr id="4711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0475" tIns="44443" rIns="90475" bIns="44443"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9B8D8B-6200-4EF7-B5DB-BCEE7CCCF45B}" type="slidenum">
              <a:rPr lang="es-ES_tradnl" smtClean="0"/>
              <a:pPr/>
              <a:t>26</a:t>
            </a:fld>
            <a:endParaRPr lang="es-ES_tradnl" smtClean="0"/>
          </a:p>
        </p:txBody>
      </p:sp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3" rIns="90475" bIns="44443" anchor="b"/>
          <a:lstStyle/>
          <a:p>
            <a:pPr algn="r" eaLnBrk="0" hangingPunct="0"/>
            <a:r>
              <a:rPr lang="es-ES" sz="1200" u="sng">
                <a:latin typeface="Arial" charset="0"/>
              </a:rPr>
              <a:t>3</a:t>
            </a:r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8135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cap="flat"/>
        </p:spPr>
      </p:sp>
      <p:sp>
        <p:nvSpPr>
          <p:cNvPr id="4813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0475" tIns="44443" rIns="90475" bIns="44443"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126B3D-68CB-421C-A7A2-AE249C384326}" type="slidenum">
              <a:rPr lang="es-ES_tradnl" smtClean="0"/>
              <a:pPr/>
              <a:t>32</a:t>
            </a:fld>
            <a:endParaRPr lang="es-ES_tradn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32B93E9-003E-4E71-89BD-140C64BDBC5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CEF0A-FB6B-468C-8405-4DCB9A1A37A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4D429-28A7-4A50-9D54-58539B29158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93987-8D7B-4EBE-8378-84F84922806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8C1CDA-BF75-4D27-A930-318BBD27DB5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168D36-2338-453D-877A-35733E77EFD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6D4549-CC86-48B1-A4BD-4C9A45167B9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0C2484-BBD7-4CC1-B770-1D71A35E7E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5B71-0048-474B-A9AF-4B675C9032C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81F70B-ECC1-413E-9BF2-8CA7093DAE2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0A13DE6-EE3C-46AD-8AB3-951B9763E4E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_tradn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0D174FF-ECF8-406F-97E9-13860B4E063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703" r:id="rId4"/>
    <p:sldLayoutId id="2147483704" r:id="rId5"/>
    <p:sldLayoutId id="2147483705" r:id="rId6"/>
    <p:sldLayoutId id="2147483698" r:id="rId7"/>
    <p:sldLayoutId id="2147483706" r:id="rId8"/>
    <p:sldLayoutId id="2147483707" r:id="rId9"/>
    <p:sldLayoutId id="2147483699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2714625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43108" y="357166"/>
            <a:ext cx="571504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32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</a:t>
            </a:r>
            <a:r>
              <a:rPr lang="es-ES_tradnl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NUTRICIÓN</a:t>
            </a:r>
          </a:p>
          <a:p>
            <a:pPr algn="ctr">
              <a:defRPr/>
            </a:pPr>
            <a:r>
              <a:rPr lang="es-ES_tradnl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Y </a:t>
            </a:r>
          </a:p>
          <a:p>
            <a:pPr algn="ctr">
              <a:defRPr/>
            </a:pPr>
            <a:r>
              <a:rPr lang="es-ES_tradnl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ANALISTA </a:t>
            </a:r>
          </a:p>
          <a:p>
            <a:pPr algn="ctr">
              <a:defRPr/>
            </a:pPr>
            <a:r>
              <a:rPr lang="es-ES_tradnl" sz="3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BIOLÓGICO</a:t>
            </a:r>
            <a:endParaRPr lang="es-AR" sz="32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53" name="8 CuadroTexto"/>
          <p:cNvSpPr txBox="1">
            <a:spLocks noChangeArrowheads="1"/>
          </p:cNvSpPr>
          <p:nvPr/>
        </p:nvSpPr>
        <p:spPr bwMode="auto">
          <a:xfrm>
            <a:off x="4429124" y="4429132"/>
            <a:ext cx="1281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C00000"/>
                </a:solidFill>
                <a:latin typeface="Arial Black" pitchFamily="34" charset="0"/>
              </a:rPr>
              <a:t>2014</a:t>
            </a:r>
            <a:endParaRPr lang="es-AR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4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071688"/>
            <a:ext cx="8229600" cy="4286270"/>
          </a:xfrm>
        </p:spPr>
        <p:txBody>
          <a:bodyPr/>
          <a:lstStyle/>
          <a:p>
            <a:pPr eaLnBrk="1" hangingPunct="1"/>
            <a:r>
              <a:rPr lang="es-AR" dirty="0" smtClean="0"/>
              <a:t>Vía </a:t>
            </a:r>
            <a:r>
              <a:rPr lang="es-AR" dirty="0" err="1" smtClean="0"/>
              <a:t>Glicolítica</a:t>
            </a:r>
            <a:endParaRPr lang="es-AR" dirty="0" smtClean="0"/>
          </a:p>
          <a:p>
            <a:pPr eaLnBrk="1" hangingPunct="1"/>
            <a:r>
              <a:rPr lang="es-AR" dirty="0" smtClean="0"/>
              <a:t>Ciclo de </a:t>
            </a:r>
            <a:r>
              <a:rPr lang="es-AR" dirty="0" err="1" smtClean="0"/>
              <a:t>Krebs</a:t>
            </a:r>
            <a:endParaRPr lang="es-AR" dirty="0" smtClean="0"/>
          </a:p>
          <a:p>
            <a:pPr eaLnBrk="1" hangingPunct="1"/>
            <a:endParaRPr lang="es-AR" dirty="0" smtClean="0"/>
          </a:p>
          <a:p>
            <a:pPr eaLnBrk="1" hangingPunct="1"/>
            <a:r>
              <a:rPr lang="es-AR" dirty="0" err="1" smtClean="0"/>
              <a:t>Desaminación</a:t>
            </a:r>
            <a:r>
              <a:rPr lang="es-AR" dirty="0" smtClean="0"/>
              <a:t> </a:t>
            </a:r>
            <a:r>
              <a:rPr lang="es-AR" dirty="0" err="1" smtClean="0"/>
              <a:t>oxidativa</a:t>
            </a:r>
            <a:r>
              <a:rPr lang="es-AR" dirty="0" smtClean="0"/>
              <a:t> de aminoácidos</a:t>
            </a:r>
          </a:p>
          <a:p>
            <a:pPr eaLnBrk="1" hangingPunct="1"/>
            <a:endParaRPr lang="es-AR" dirty="0" smtClean="0"/>
          </a:p>
          <a:p>
            <a:pPr eaLnBrk="1" hangingPunct="1"/>
            <a:endParaRPr lang="es-AR" dirty="0" smtClean="0"/>
          </a:p>
          <a:p>
            <a:pPr eaLnBrk="1" hangingPunct="1"/>
            <a:endParaRPr lang="es-AR" dirty="0" smtClean="0"/>
          </a:p>
          <a:p>
            <a:pPr eaLnBrk="1" hangingPunct="1"/>
            <a:r>
              <a:rPr lang="es-AR" dirty="0" smtClean="0"/>
              <a:t>Biosíntesis de nucleótidos </a:t>
            </a:r>
            <a:r>
              <a:rPr lang="es-AR" dirty="0" err="1" smtClean="0"/>
              <a:t>púricos</a:t>
            </a:r>
            <a:endParaRPr lang="es-ES" dirty="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592" y="260350"/>
            <a:ext cx="8675688" cy="15033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4000" dirty="0" smtClean="0"/>
              <a:t>Ejemplifique en cada caso de que manera el ATP actúa como regulador</a:t>
            </a:r>
            <a:endParaRPr lang="es-ES" sz="40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3714744" y="1857364"/>
            <a:ext cx="4071966" cy="13075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AR" sz="2800" b="1" dirty="0" smtClean="0"/>
              <a:t>Inhibidor </a:t>
            </a:r>
            <a:r>
              <a:rPr lang="es-AR" sz="2800" b="1" dirty="0" err="1" smtClean="0"/>
              <a:t>alostérico</a:t>
            </a:r>
            <a:r>
              <a:rPr lang="es-AR" sz="2800" b="1" dirty="0" smtClean="0"/>
              <a:t> de enzimas reguladoras</a:t>
            </a:r>
            <a:endParaRPr lang="en-US" sz="28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714348" y="5715016"/>
            <a:ext cx="8215370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AR" sz="2800" b="1" dirty="0" smtClean="0"/>
              <a:t>Activador </a:t>
            </a:r>
            <a:r>
              <a:rPr lang="es-AR" sz="2800" b="1" dirty="0" err="1" smtClean="0"/>
              <a:t>alostérico</a:t>
            </a:r>
            <a:r>
              <a:rPr lang="es-AR" sz="2800" b="1" dirty="0" smtClean="0"/>
              <a:t> de la enzima que sintetiza  GTP</a:t>
            </a:r>
            <a:endParaRPr lang="en-US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1142976" y="4071942"/>
            <a:ext cx="7643834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AR" sz="2800" b="1" dirty="0" smtClean="0"/>
              <a:t>Inhibidor </a:t>
            </a:r>
            <a:r>
              <a:rPr lang="es-AR" sz="2800" b="1" dirty="0" err="1" smtClean="0"/>
              <a:t>alostérico</a:t>
            </a:r>
            <a:r>
              <a:rPr lang="es-AR" sz="2800" b="1" dirty="0" smtClean="0"/>
              <a:t> de la enzima GDH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071688"/>
            <a:ext cx="8604250" cy="47863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AR" sz="2400" smtClean="0"/>
              <a:t>BIOSINTESIS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400" smtClean="0"/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MANTENER REDUCIDO EL GLUTATION</a:t>
            </a:r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REDUCCION DE COENZIMAS: BH</a:t>
            </a:r>
            <a:r>
              <a:rPr lang="es-AR" sz="2400" baseline="-25000" smtClean="0"/>
              <a:t>4</a:t>
            </a:r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GLUTAMATO DESHIDROGENASA</a:t>
            </a:r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DEGRADACION DEL HEMO:HEMOOXIGENASA</a:t>
            </a:r>
          </a:p>
          <a:p>
            <a:pPr eaLnBrk="1" hangingPunct="1">
              <a:lnSpc>
                <a:spcPct val="80000"/>
              </a:lnSpc>
            </a:pPr>
            <a:r>
              <a:rPr lang="es-AR" sz="2400" smtClean="0"/>
              <a:t>CITOCROMO P450 EN MICROSOMAS</a:t>
            </a:r>
            <a:endParaRPr lang="es-ES" sz="2400" smtClean="0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3025"/>
            <a:ext cx="8424862" cy="908050"/>
          </a:xfr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smtClean="0"/>
              <a:t>PODER REDUCTOR-NADPH</a:t>
            </a:r>
            <a:endParaRPr lang="es-ES" sz="3200" smtClean="0"/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3779838" y="2349500"/>
            <a:ext cx="4679950" cy="1771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AR" sz="2400" b="1"/>
              <a:t>ACIDOS GRASOS SATURADOS E INSATURADOS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AR" sz="2400" b="1"/>
              <a:t>COLESTEROL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AR" sz="2400" b="1"/>
              <a:t>HORMONAS ESTEROIDEAS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AR" sz="2400" b="1"/>
              <a:t>NUCLEOTIDOS</a:t>
            </a:r>
            <a:endParaRPr lang="es-ES" sz="2400" b="1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144463" y="1196975"/>
            <a:ext cx="8820150" cy="822325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400" b="1"/>
              <a:t>SE SINTETIZA EN VIA PENTOSAS Y EN REACCION DE LA ENZIMA MALICA</a:t>
            </a:r>
            <a:endParaRPr lang="es-E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idx="1"/>
          </p:nvPr>
        </p:nvSpPr>
        <p:spPr>
          <a:xfrm>
            <a:off x="285750" y="1643063"/>
            <a:ext cx="9144000" cy="4535487"/>
          </a:xfrm>
          <a:solidFill>
            <a:srgbClr val="FFFA9B"/>
          </a:solidFill>
        </p:spPr>
        <p:txBody>
          <a:bodyPr/>
          <a:lstStyle/>
          <a:p>
            <a:pPr eaLnBrk="1" hangingPunct="1"/>
            <a:r>
              <a:rPr lang="es-PE" b="1" smtClean="0"/>
              <a:t>a)  Ejemplifique con reacciones de 3 vías metabólicas diferentes donde se utilice este compuesto </a:t>
            </a:r>
          </a:p>
          <a:p>
            <a:pPr eaLnBrk="1" hangingPunct="1"/>
            <a:r>
              <a:rPr lang="es-PE" b="1" smtClean="0"/>
              <a:t>b) Esquematice reacciones donde se reponga NADPH a partir de la forma oxidada</a:t>
            </a:r>
          </a:p>
          <a:p>
            <a:pPr eaLnBrk="1" hangingPunct="1"/>
            <a:r>
              <a:rPr lang="es-PE" b="1" smtClean="0"/>
              <a:t>c) Indique la importancia de ese compuesto en reacciones de detoxificación. (recuerde la importancia del citocromo P450)</a:t>
            </a:r>
          </a:p>
          <a:p>
            <a:pPr eaLnBrk="1" hangingPunct="1"/>
            <a:endParaRPr lang="es-ES" b="1" smtClean="0"/>
          </a:p>
        </p:txBody>
      </p:sp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14313"/>
            <a:ext cx="9144000" cy="1214437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PE" sz="3200" dirty="0" smtClean="0">
                <a:solidFill>
                  <a:srgbClr val="0000FF"/>
                </a:solidFill>
              </a:rPr>
              <a:t/>
            </a:r>
            <a:br>
              <a:rPr lang="es-PE" sz="3200" dirty="0" smtClean="0">
                <a:solidFill>
                  <a:srgbClr val="0000FF"/>
                </a:solidFill>
              </a:rPr>
            </a:br>
            <a:r>
              <a:rPr lang="es-PE" sz="3200" dirty="0" smtClean="0">
                <a:solidFill>
                  <a:srgbClr val="0000FF"/>
                </a:solidFill>
              </a:rPr>
              <a:t>2) El NADPH es un agente reductor  importante utilizado en rutas anabólicas.</a:t>
            </a:r>
            <a:br>
              <a:rPr lang="es-PE" sz="3200" dirty="0" smtClean="0">
                <a:solidFill>
                  <a:srgbClr val="0000FF"/>
                </a:solidFill>
              </a:rPr>
            </a:br>
            <a:endParaRPr lang="es-ES" sz="3200" dirty="0" smtClean="0">
              <a:solidFill>
                <a:srgbClr val="0000FF"/>
              </a:solidFill>
            </a:endParaRPr>
          </a:p>
        </p:txBody>
      </p:sp>
      <p:grpSp>
        <p:nvGrpSpPr>
          <p:cNvPr id="2" name="27 Grupo"/>
          <p:cNvGrpSpPr>
            <a:grpSpLocks/>
          </p:cNvGrpSpPr>
          <p:nvPr/>
        </p:nvGrpSpPr>
        <p:grpSpPr bwMode="auto">
          <a:xfrm>
            <a:off x="0" y="1071563"/>
            <a:ext cx="9144000" cy="5078412"/>
            <a:chOff x="0" y="1214422"/>
            <a:chExt cx="9144000" cy="5078412"/>
          </a:xfrm>
        </p:grpSpPr>
        <p:sp>
          <p:nvSpPr>
            <p:cNvPr id="18450" name="20 CuadroTexto"/>
            <p:cNvSpPr txBox="1">
              <a:spLocks noChangeArrowheads="1"/>
            </p:cNvSpPr>
            <p:nvPr/>
          </p:nvSpPr>
          <p:spPr bwMode="auto">
            <a:xfrm>
              <a:off x="0" y="1214422"/>
              <a:ext cx="9144000" cy="5078412"/>
            </a:xfrm>
            <a:prstGeom prst="rect">
              <a:avLst/>
            </a:prstGeom>
            <a:gradFill rotWithShape="1">
              <a:gsLst>
                <a:gs pos="0">
                  <a:srgbClr val="FFFF80"/>
                </a:gs>
                <a:gs pos="50000">
                  <a:srgbClr val="FFFFB3"/>
                </a:gs>
                <a:gs pos="100000">
                  <a:srgbClr val="FFFFDA"/>
                </a:gs>
              </a:gsLst>
              <a:lin ang="8100000" scaled="1"/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s-ES" sz="2400" b="1"/>
            </a:p>
            <a:p>
              <a:r>
                <a:rPr lang="es-ES" sz="2000" b="1" i="1"/>
                <a:t>                                                                             CITOCROMO P-450 reductasa (Fe-S)</a:t>
              </a:r>
            </a:p>
            <a:p>
              <a:endParaRPr lang="es-ES" sz="1600" b="1" i="1"/>
            </a:p>
            <a:p>
              <a:r>
                <a:rPr lang="es-ES" sz="2400" b="1"/>
                <a:t> CITOCROMO P-450(ox) </a:t>
              </a:r>
              <a:r>
                <a:rPr lang="es-PE" sz="2400"/>
                <a:t>+ NADPH  +  </a:t>
              </a:r>
              <a:r>
                <a:rPr lang="es-ES" sz="2400" b="1"/>
                <a:t>O</a:t>
              </a:r>
              <a:r>
                <a:rPr lang="es-ES" sz="2400" b="1" baseline="-25000"/>
                <a:t>2  </a:t>
              </a:r>
              <a:r>
                <a:rPr lang="es-ES" sz="2400" b="1"/>
                <a:t>+ RH                  </a:t>
              </a:r>
            </a:p>
            <a:p>
              <a:endParaRPr lang="es-ES" sz="2400" b="1"/>
            </a:p>
            <a:p>
              <a:r>
                <a:rPr lang="es-ES" sz="2400" b="1"/>
                <a:t>                     CITOCROMO P-450 (red)  + R-OH + H-OH +</a:t>
              </a:r>
              <a:r>
                <a:rPr lang="es-ES_tradnl" sz="2400" b="1"/>
                <a:t> </a:t>
              </a:r>
              <a:r>
                <a:rPr lang="es-PE" sz="2400"/>
                <a:t>NADP</a:t>
              </a:r>
              <a:r>
                <a:rPr lang="es-PE" sz="2400" baseline="30000"/>
                <a:t>+</a:t>
              </a:r>
              <a:endParaRPr lang="es-PE" sz="2400"/>
            </a:p>
            <a:p>
              <a:endParaRPr lang="es-PE" sz="2400" b="1"/>
            </a:p>
            <a:p>
              <a:pPr>
                <a:buFontTx/>
                <a:buChar char="-"/>
              </a:pPr>
              <a:r>
                <a:rPr lang="es-PE" sz="2400" b="1"/>
                <a:t>Hidroxilación de esteroides en Corteza suprarrenal</a:t>
              </a:r>
            </a:p>
            <a:p>
              <a:pPr>
                <a:buFontTx/>
                <a:buChar char="-"/>
              </a:pPr>
              <a:endParaRPr lang="es-PE" sz="2400" b="1"/>
            </a:p>
            <a:p>
              <a:pPr>
                <a:buFontTx/>
                <a:buChar char="-"/>
              </a:pPr>
              <a:endParaRPr lang="es-PE" sz="2400" b="1"/>
            </a:p>
            <a:p>
              <a:pPr>
                <a:buFontTx/>
                <a:buChar char="-"/>
              </a:pPr>
              <a:r>
                <a:rPr lang="es-PE" sz="2400" b="1"/>
                <a:t>Hidroxilación de xenobióticos: Barbitúricos fármacos, carcinógenos ambientales </a:t>
              </a:r>
              <a:r>
                <a:rPr lang="es-ES" sz="2400" b="1"/>
                <a:t>                       </a:t>
              </a:r>
            </a:p>
            <a:p>
              <a:endParaRPr lang="es-ES" sz="2400" b="1"/>
            </a:p>
            <a:p>
              <a:endParaRPr lang="es-PE" sz="2400"/>
            </a:p>
          </p:txBody>
        </p:sp>
        <p:cxnSp>
          <p:nvCxnSpPr>
            <p:cNvPr id="18451" name="14 Conector recto de flecha"/>
            <p:cNvCxnSpPr>
              <a:cxnSpLocks noChangeShapeType="1"/>
            </p:cNvCxnSpPr>
            <p:nvPr/>
          </p:nvCxnSpPr>
          <p:spPr bwMode="auto">
            <a:xfrm>
              <a:off x="6643702" y="2428868"/>
              <a:ext cx="1428760" cy="174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  <p:grpSp>
        <p:nvGrpSpPr>
          <p:cNvPr id="3" name="26 Grupo"/>
          <p:cNvGrpSpPr>
            <a:grpSpLocks/>
          </p:cNvGrpSpPr>
          <p:nvPr/>
        </p:nvGrpSpPr>
        <p:grpSpPr bwMode="auto">
          <a:xfrm>
            <a:off x="0" y="428625"/>
            <a:ext cx="9144000" cy="5632450"/>
            <a:chOff x="0" y="1214403"/>
            <a:chExt cx="9144000" cy="5632450"/>
          </a:xfrm>
        </p:grpSpPr>
        <p:sp>
          <p:nvSpPr>
            <p:cNvPr id="6" name="5 CuadroTexto"/>
            <p:cNvSpPr txBox="1"/>
            <p:nvPr/>
          </p:nvSpPr>
          <p:spPr bwMode="auto">
            <a:xfrm>
              <a:off x="0" y="1214403"/>
              <a:ext cx="9144000" cy="563245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PE" sz="2400" b="1" u="sng" dirty="0"/>
                <a:t>Lípidos</a:t>
              </a:r>
            </a:p>
            <a:p>
              <a:pPr>
                <a:defRPr/>
              </a:pPr>
              <a:r>
                <a:rPr lang="es-PE" sz="2400" dirty="0"/>
                <a:t>                                        3</a:t>
              </a:r>
              <a:r>
                <a:rPr lang="es-PE" sz="2400" i="1" dirty="0"/>
                <a:t>-Cetoacil-ACP </a:t>
              </a:r>
              <a:r>
                <a:rPr lang="es-PE" sz="2400" i="1" dirty="0" err="1"/>
                <a:t>reductasa</a:t>
              </a:r>
              <a:endParaRPr lang="es-PE" sz="2400" dirty="0"/>
            </a:p>
            <a:p>
              <a:pPr>
                <a:defRPr/>
              </a:pPr>
              <a:r>
                <a:rPr lang="es-PE" sz="2400" dirty="0" err="1"/>
                <a:t>Acetoacil</a:t>
              </a:r>
              <a:r>
                <a:rPr lang="es-PE" sz="2400" dirty="0"/>
                <a:t>-ACP + NADPH                           3-OH </a:t>
              </a:r>
              <a:r>
                <a:rPr lang="es-PE" sz="2400" dirty="0" err="1"/>
                <a:t>Butiril</a:t>
              </a:r>
              <a:r>
                <a:rPr lang="es-PE" sz="2400" dirty="0"/>
                <a:t>-ACP + NADP</a:t>
              </a:r>
              <a:r>
                <a:rPr lang="es-PE" sz="2400" baseline="30000" dirty="0"/>
                <a:t>+</a:t>
              </a:r>
            </a:p>
            <a:p>
              <a:pPr>
                <a:defRPr/>
              </a:pPr>
              <a:endParaRPr lang="es-PE" sz="2400" baseline="30000" dirty="0"/>
            </a:p>
            <a:p>
              <a:pPr>
                <a:defRPr/>
              </a:pPr>
              <a:endParaRPr lang="es-PE" sz="2400" b="1" u="sng" dirty="0"/>
            </a:p>
            <a:p>
              <a:pPr>
                <a:defRPr/>
              </a:pPr>
              <a:r>
                <a:rPr lang="es-PE" sz="2400" b="1" u="sng" dirty="0"/>
                <a:t>Reacción de la </a:t>
              </a:r>
              <a:r>
                <a:rPr lang="es-PE" sz="2400" b="1" u="sng" dirty="0" err="1"/>
                <a:t>Fenilalanina</a:t>
              </a:r>
              <a:r>
                <a:rPr lang="es-PE" sz="2400" b="1" u="sng" dirty="0"/>
                <a:t> </a:t>
              </a:r>
              <a:r>
                <a:rPr lang="es-PE" sz="2400" b="1" u="sng" dirty="0" err="1"/>
                <a:t>hidroxilasa</a:t>
              </a:r>
              <a:endParaRPr lang="es-PE" sz="2400" b="1" u="sng" dirty="0"/>
            </a:p>
            <a:p>
              <a:pPr>
                <a:defRPr/>
              </a:pPr>
              <a:endParaRPr lang="es-PE" sz="2400" dirty="0"/>
            </a:p>
            <a:p>
              <a:pPr>
                <a:defRPr/>
              </a:pPr>
              <a:r>
                <a:rPr lang="es-PE" sz="2400" dirty="0"/>
                <a:t>                                         </a:t>
              </a:r>
              <a:r>
                <a:rPr lang="es-PE" sz="2400" i="1" dirty="0" err="1"/>
                <a:t>Dihidropterina</a:t>
              </a:r>
              <a:r>
                <a:rPr lang="es-PE" sz="2400" i="1" dirty="0"/>
                <a:t> </a:t>
              </a:r>
              <a:r>
                <a:rPr lang="es-PE" sz="2400" i="1" dirty="0" err="1"/>
                <a:t>reductasa</a:t>
              </a:r>
              <a:endParaRPr lang="es-PE" sz="2400" dirty="0"/>
            </a:p>
            <a:p>
              <a:pPr>
                <a:defRPr/>
              </a:pPr>
              <a:r>
                <a:rPr lang="es-ES_tradnl" sz="2400" b="1" dirty="0"/>
                <a:t>H</a:t>
              </a:r>
              <a:r>
                <a:rPr lang="es-ES_tradnl" sz="2400" b="1" baseline="-25000" dirty="0"/>
                <a:t>2</a:t>
              </a:r>
              <a:r>
                <a:rPr lang="es-ES_tradnl" sz="2400" b="1" dirty="0"/>
                <a:t>-biopterina</a:t>
              </a:r>
              <a:r>
                <a:rPr lang="es-PE" sz="2400" dirty="0"/>
                <a:t> + NADPH                              </a:t>
              </a:r>
              <a:r>
                <a:rPr lang="es-ES_tradnl" sz="2400" b="1" dirty="0"/>
                <a:t>H</a:t>
              </a:r>
              <a:r>
                <a:rPr lang="es-ES_tradnl" sz="2400" b="1" baseline="-25000" dirty="0"/>
                <a:t>4</a:t>
              </a:r>
              <a:r>
                <a:rPr lang="es-ES_tradnl" sz="2400" b="1" dirty="0"/>
                <a:t>-biopterina  + </a:t>
              </a:r>
              <a:r>
                <a:rPr lang="es-PE" sz="2400" dirty="0"/>
                <a:t>NADP</a:t>
              </a:r>
              <a:r>
                <a:rPr lang="es-PE" sz="2400" baseline="30000" dirty="0"/>
                <a:t>+</a:t>
              </a:r>
            </a:p>
            <a:p>
              <a:pPr>
                <a:defRPr/>
              </a:pPr>
              <a:endParaRPr lang="es-PE" sz="2400" b="1" baseline="30000" dirty="0"/>
            </a:p>
            <a:p>
              <a:pPr>
                <a:defRPr/>
              </a:pPr>
              <a:endParaRPr lang="es-PE" sz="2400" b="1" baseline="30000" dirty="0"/>
            </a:p>
            <a:p>
              <a:pPr>
                <a:defRPr/>
              </a:pPr>
              <a:r>
                <a:rPr lang="es-PE" sz="2400" b="1" u="sng" dirty="0"/>
                <a:t>Reacción de la </a:t>
              </a:r>
              <a:r>
                <a:rPr lang="es-PE" sz="2400" b="1" u="sng" dirty="0" err="1"/>
                <a:t>Ribonucleótido</a:t>
              </a:r>
              <a:r>
                <a:rPr lang="es-PE" sz="2400" b="1" u="sng" dirty="0"/>
                <a:t> </a:t>
              </a:r>
              <a:r>
                <a:rPr lang="es-PE" sz="2400" b="1" u="sng" dirty="0" err="1"/>
                <a:t>reductasa</a:t>
              </a:r>
              <a:endParaRPr lang="es-PE" sz="2400" b="1" u="sng" dirty="0"/>
            </a:p>
            <a:p>
              <a:pPr>
                <a:defRPr/>
              </a:pPr>
              <a:endParaRPr lang="es-PE" sz="2400" b="1" dirty="0"/>
            </a:p>
            <a:p>
              <a:pPr>
                <a:defRPr/>
              </a:pPr>
              <a:r>
                <a:rPr lang="es-PE" sz="2400" b="1" dirty="0"/>
                <a:t>                                             </a:t>
              </a:r>
              <a:r>
                <a:rPr lang="es-PE" sz="2400" b="1" i="1" dirty="0" err="1"/>
                <a:t>Tiorredoxina</a:t>
              </a:r>
              <a:r>
                <a:rPr lang="es-PE" sz="2400" b="1" i="1" dirty="0"/>
                <a:t> </a:t>
              </a:r>
              <a:r>
                <a:rPr lang="es-PE" sz="2400" b="1" i="1" dirty="0" err="1"/>
                <a:t>reductasa</a:t>
              </a:r>
              <a:endParaRPr lang="es-PE" sz="2400" b="1" dirty="0"/>
            </a:p>
            <a:p>
              <a:pPr>
                <a:defRPr/>
              </a:pPr>
              <a:r>
                <a:rPr lang="es-ES" sz="2400" dirty="0" err="1"/>
                <a:t>Tiorredoxina</a:t>
              </a:r>
              <a:r>
                <a:rPr lang="es-ES" sz="2400" dirty="0"/>
                <a:t> (S-S)</a:t>
              </a:r>
              <a:r>
                <a:rPr lang="es-PE" sz="2400" dirty="0"/>
                <a:t> + NADPH                     </a:t>
              </a:r>
              <a:r>
                <a:rPr lang="es-ES" sz="2400" dirty="0" err="1"/>
                <a:t>Tiorredoxina</a:t>
              </a:r>
              <a:r>
                <a:rPr lang="es-ES" sz="2400" dirty="0"/>
                <a:t> (SH</a:t>
              </a:r>
              <a:r>
                <a:rPr lang="es-ES" sz="2400" baseline="-25000" dirty="0"/>
                <a:t>2</a:t>
              </a:r>
              <a:r>
                <a:rPr lang="es-ES" sz="2400" dirty="0"/>
                <a:t>)</a:t>
              </a:r>
              <a:r>
                <a:rPr lang="es-PE" sz="2400" dirty="0"/>
                <a:t> </a:t>
              </a:r>
              <a:r>
                <a:rPr lang="es-ES_tradnl" sz="2400" b="1" dirty="0"/>
                <a:t>+ </a:t>
              </a:r>
              <a:r>
                <a:rPr lang="es-PE" sz="2400" dirty="0"/>
                <a:t>NADP</a:t>
              </a:r>
              <a:r>
                <a:rPr lang="es-PE" sz="2400" baseline="30000" dirty="0"/>
                <a:t>+</a:t>
              </a:r>
              <a:endParaRPr lang="es-PE" sz="2400" dirty="0"/>
            </a:p>
            <a:p>
              <a:pPr>
                <a:defRPr/>
              </a:pPr>
              <a:endParaRPr lang="es-PE" sz="2400" dirty="0"/>
            </a:p>
          </p:txBody>
        </p:sp>
        <p:cxnSp>
          <p:nvCxnSpPr>
            <p:cNvPr id="18447" name="8 Conector recto de flecha"/>
            <p:cNvCxnSpPr>
              <a:cxnSpLocks noChangeShapeType="1"/>
            </p:cNvCxnSpPr>
            <p:nvPr/>
          </p:nvCxnSpPr>
          <p:spPr bwMode="auto">
            <a:xfrm>
              <a:off x="3428992" y="4214799"/>
              <a:ext cx="1714512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448" name="13 Conector recto de flecha"/>
            <p:cNvCxnSpPr>
              <a:cxnSpLocks noChangeShapeType="1"/>
            </p:cNvCxnSpPr>
            <p:nvPr/>
          </p:nvCxnSpPr>
          <p:spPr bwMode="auto">
            <a:xfrm>
              <a:off x="3571868" y="2214535"/>
              <a:ext cx="1214446" cy="174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449" name="25 Conector recto de flecha"/>
            <p:cNvCxnSpPr>
              <a:cxnSpLocks noChangeShapeType="1"/>
            </p:cNvCxnSpPr>
            <p:nvPr/>
          </p:nvCxnSpPr>
          <p:spPr bwMode="auto">
            <a:xfrm>
              <a:off x="4000496" y="6213475"/>
              <a:ext cx="928694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  <p:grpSp>
        <p:nvGrpSpPr>
          <p:cNvPr id="4" name="22 Grupo"/>
          <p:cNvGrpSpPr>
            <a:grpSpLocks/>
          </p:cNvGrpSpPr>
          <p:nvPr/>
        </p:nvGrpSpPr>
        <p:grpSpPr bwMode="auto">
          <a:xfrm>
            <a:off x="500063" y="1071563"/>
            <a:ext cx="8215312" cy="3416300"/>
            <a:chOff x="928630" y="2357908"/>
            <a:chExt cx="8215370" cy="3416340"/>
          </a:xfrm>
        </p:grpSpPr>
        <p:sp>
          <p:nvSpPr>
            <p:cNvPr id="17" name="16 CuadroTexto"/>
            <p:cNvSpPr txBox="1"/>
            <p:nvPr/>
          </p:nvSpPr>
          <p:spPr>
            <a:xfrm>
              <a:off x="928630" y="2357908"/>
              <a:ext cx="8215370" cy="341634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accent3">
                  <a:lumMod val="85000"/>
                </a:schemeClr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2400" b="1" dirty="0"/>
                <a:t>Biosíntesis de Colesterol                      </a:t>
              </a:r>
            </a:p>
            <a:p>
              <a:pPr>
                <a:defRPr/>
              </a:pPr>
              <a:endParaRPr lang="es-ES" sz="2400" b="1" i="1" dirty="0"/>
            </a:p>
            <a:p>
              <a:pPr>
                <a:defRPr/>
              </a:pPr>
              <a:r>
                <a:rPr lang="es-ES" sz="2400" b="1" i="1" dirty="0"/>
                <a:t>                                             </a:t>
              </a:r>
              <a:r>
                <a:rPr lang="es-ES" sz="2400" b="1" i="1" dirty="0" err="1"/>
                <a:t>Hidroximetil</a:t>
              </a:r>
              <a:r>
                <a:rPr lang="es-ES" sz="2400" b="1" i="1" dirty="0"/>
                <a:t> </a:t>
              </a:r>
              <a:r>
                <a:rPr lang="es-ES" sz="2400" b="1" i="1" dirty="0" err="1"/>
                <a:t>glutaril-CoA</a:t>
              </a:r>
              <a:r>
                <a:rPr lang="es-ES" sz="2400" b="1" i="1" dirty="0"/>
                <a:t> </a:t>
              </a:r>
              <a:r>
                <a:rPr lang="es-ES" sz="2400" b="1" i="1" dirty="0" err="1"/>
                <a:t>reductasa</a:t>
              </a:r>
              <a:endParaRPr lang="es-ES" sz="2400" b="1" i="1" dirty="0"/>
            </a:p>
            <a:p>
              <a:pPr>
                <a:defRPr/>
              </a:pPr>
              <a:r>
                <a:rPr lang="es-ES" sz="2400" b="1" dirty="0"/>
                <a:t>HMG-</a:t>
              </a:r>
              <a:r>
                <a:rPr lang="es-ES" sz="2400" b="1" dirty="0" err="1"/>
                <a:t>CoA</a:t>
              </a:r>
              <a:r>
                <a:rPr lang="es-ES" sz="2400" b="1" dirty="0"/>
                <a:t> + 2 NADPH + 2H</a:t>
              </a:r>
              <a:r>
                <a:rPr lang="es-ES" sz="2400" b="1" baseline="30000" dirty="0"/>
                <a:t>+                                                                           </a:t>
              </a:r>
            </a:p>
            <a:p>
              <a:pPr>
                <a:defRPr/>
              </a:pPr>
              <a:r>
                <a:rPr lang="es-ES" sz="2400" b="1" baseline="30000" dirty="0"/>
                <a:t>                                                                    </a:t>
              </a:r>
            </a:p>
            <a:p>
              <a:pPr>
                <a:defRPr/>
              </a:pPr>
              <a:endParaRPr lang="es-ES" sz="2400" b="1" baseline="30000" dirty="0"/>
            </a:p>
            <a:p>
              <a:pPr>
                <a:defRPr/>
              </a:pPr>
              <a:endParaRPr lang="es-ES" sz="2400" b="1" baseline="30000" dirty="0"/>
            </a:p>
            <a:p>
              <a:pPr>
                <a:defRPr/>
              </a:pPr>
              <a:r>
                <a:rPr lang="es-ES" sz="2400" b="1" baseline="30000" dirty="0"/>
                <a:t>                               </a:t>
              </a:r>
              <a:r>
                <a:rPr lang="es-ES" sz="2400" b="1" dirty="0" err="1"/>
                <a:t>Mevalonato</a:t>
              </a:r>
              <a:r>
                <a:rPr lang="es-ES" sz="2400" b="1" dirty="0"/>
                <a:t>  +  </a:t>
              </a:r>
              <a:r>
                <a:rPr lang="es-ES" sz="2400" b="1" dirty="0" err="1"/>
                <a:t>CoA</a:t>
              </a:r>
              <a:r>
                <a:rPr lang="es-ES" sz="2400" b="1" dirty="0"/>
                <a:t>-SH + 2NADP</a:t>
              </a:r>
              <a:r>
                <a:rPr lang="es-ES" sz="2400" b="1" baseline="30000" dirty="0"/>
                <a:t>+</a:t>
              </a:r>
              <a:endParaRPr lang="es-ES" sz="2400" b="1" dirty="0"/>
            </a:p>
            <a:p>
              <a:pPr>
                <a:defRPr/>
              </a:pPr>
              <a:endParaRPr lang="es-ES" sz="2400" b="1" dirty="0"/>
            </a:p>
            <a:p>
              <a:pPr>
                <a:defRPr/>
              </a:pPr>
              <a:endParaRPr lang="es-PE" sz="2400" dirty="0"/>
            </a:p>
          </p:txBody>
        </p:sp>
        <p:cxnSp>
          <p:nvCxnSpPr>
            <p:cNvPr id="18445" name="18 Conector recto de flecha"/>
            <p:cNvCxnSpPr>
              <a:cxnSpLocks noChangeShapeType="1"/>
            </p:cNvCxnSpPr>
            <p:nvPr/>
          </p:nvCxnSpPr>
          <p:spPr bwMode="auto">
            <a:xfrm rot="5400000">
              <a:off x="4822795" y="4321659"/>
              <a:ext cx="642942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  <p:grpSp>
        <p:nvGrpSpPr>
          <p:cNvPr id="5" name="23 Grupo"/>
          <p:cNvGrpSpPr>
            <a:grpSpLocks/>
          </p:cNvGrpSpPr>
          <p:nvPr/>
        </p:nvGrpSpPr>
        <p:grpSpPr bwMode="auto">
          <a:xfrm>
            <a:off x="285750" y="928688"/>
            <a:ext cx="9144000" cy="4770437"/>
            <a:chOff x="0" y="1643062"/>
            <a:chExt cx="9144000" cy="4770537"/>
          </a:xfrm>
        </p:grpSpPr>
        <p:sp>
          <p:nvSpPr>
            <p:cNvPr id="13" name="12 CuadroTexto"/>
            <p:cNvSpPr txBox="1"/>
            <p:nvPr/>
          </p:nvSpPr>
          <p:spPr bwMode="auto">
            <a:xfrm>
              <a:off x="0" y="1643062"/>
              <a:ext cx="9144000" cy="47705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marL="342900" indent="-342900">
                <a:buFontTx/>
                <a:buAutoNum type="arabicParenR"/>
                <a:defRPr/>
              </a:pPr>
              <a:r>
                <a:rPr lang="es-PE" sz="2400" b="1" u="sng" dirty="0"/>
                <a:t>Vía de las Pentosas</a:t>
              </a:r>
            </a:p>
            <a:p>
              <a:pPr marL="342900" indent="-342900">
                <a:defRPr/>
              </a:pPr>
              <a:r>
                <a:rPr lang="es-PE" sz="2400" dirty="0"/>
                <a:t>                                    </a:t>
              </a:r>
              <a:r>
                <a:rPr lang="es-PE" sz="2400" b="1" i="1" dirty="0"/>
                <a:t>Glucosa-6-Fosfato deshidrogenasa</a:t>
              </a:r>
              <a:r>
                <a:rPr lang="es-PE" sz="2400" b="1" dirty="0"/>
                <a:t>      </a:t>
              </a:r>
            </a:p>
            <a:p>
              <a:pPr marL="342900" indent="-342900">
                <a:defRPr/>
              </a:pPr>
              <a:r>
                <a:rPr lang="es-PE" sz="2400" dirty="0"/>
                <a:t>    Glucosa-6-P  + NADP</a:t>
              </a:r>
              <a:r>
                <a:rPr lang="es-PE" sz="2400" baseline="30000" dirty="0"/>
                <a:t>+</a:t>
              </a:r>
              <a:r>
                <a:rPr lang="es-PE" sz="2400" dirty="0"/>
                <a:t>                    6-P-gluconolactona   </a:t>
              </a:r>
              <a:r>
                <a:rPr lang="es-ES_tradnl" sz="2400" b="1" dirty="0"/>
                <a:t>+</a:t>
              </a:r>
              <a:r>
                <a:rPr lang="es-PE" sz="2400" dirty="0"/>
                <a:t>NADPH</a:t>
              </a:r>
            </a:p>
            <a:p>
              <a:pPr marL="342900" indent="-342900">
                <a:defRPr/>
              </a:pPr>
              <a:endParaRPr lang="es-PE" sz="2400" dirty="0"/>
            </a:p>
            <a:p>
              <a:pPr marL="342900" indent="-342900">
                <a:defRPr/>
              </a:pPr>
              <a:r>
                <a:rPr lang="es-ES" sz="2400" b="1" i="1" dirty="0"/>
                <a:t>                                6-fosfogluconato deshidrogenasa</a:t>
              </a:r>
            </a:p>
            <a:p>
              <a:pPr marL="342900" indent="-342900">
                <a:defRPr/>
              </a:pPr>
              <a:r>
                <a:rPr lang="es-ES" sz="2200" b="1" dirty="0"/>
                <a:t>6-Fosfogluconato </a:t>
              </a:r>
              <a:r>
                <a:rPr lang="es-PE" sz="2200" dirty="0"/>
                <a:t>+ NADP</a:t>
              </a:r>
              <a:r>
                <a:rPr lang="es-PE" sz="2400" baseline="30000" dirty="0"/>
                <a:t>+ </a:t>
              </a:r>
              <a:r>
                <a:rPr lang="es-PE" sz="2200" dirty="0"/>
                <a:t>+ </a:t>
              </a:r>
              <a:r>
                <a:rPr lang="es-ES_tradnl" sz="2200" b="1" dirty="0"/>
                <a:t>Mg</a:t>
              </a:r>
              <a:r>
                <a:rPr lang="es-ES_tradnl" sz="2200" b="1" baseline="30000" dirty="0"/>
                <a:t>++            </a:t>
              </a:r>
              <a:r>
                <a:rPr lang="es-ES" sz="2200" b="1" dirty="0" err="1"/>
                <a:t>Ribulosa</a:t>
              </a:r>
              <a:r>
                <a:rPr lang="es-ES" sz="2200" b="1" dirty="0"/>
                <a:t> 5-fosfato CO</a:t>
              </a:r>
              <a:r>
                <a:rPr lang="es-ES" sz="2200" b="1" baseline="-25000" dirty="0"/>
                <a:t>2 </a:t>
              </a:r>
              <a:r>
                <a:rPr lang="es-ES_tradnl" sz="2200" b="1" dirty="0"/>
                <a:t>+</a:t>
              </a:r>
              <a:r>
                <a:rPr lang="es-PE" sz="2400" dirty="0"/>
                <a:t>NADPH </a:t>
              </a:r>
              <a:endParaRPr lang="es-ES" sz="2400" b="1" baseline="-25000" dirty="0"/>
            </a:p>
            <a:p>
              <a:pPr marL="342900" indent="-342900">
                <a:defRPr/>
              </a:pPr>
              <a:endParaRPr lang="es-ES" sz="2400" b="1" dirty="0"/>
            </a:p>
            <a:p>
              <a:pPr marL="342900" indent="-342900">
                <a:defRPr/>
              </a:pPr>
              <a:endParaRPr lang="es-ES" sz="2400" b="1" dirty="0"/>
            </a:p>
            <a:p>
              <a:pPr marL="342900" indent="-342900">
                <a:defRPr/>
              </a:pPr>
              <a:r>
                <a:rPr lang="es-ES" sz="2400" b="1" dirty="0"/>
                <a:t>2) Enzima málica</a:t>
              </a:r>
            </a:p>
            <a:p>
              <a:pPr marL="342900" indent="-342900">
                <a:defRPr/>
              </a:pPr>
              <a:endParaRPr lang="es-ES" sz="2400" b="1" dirty="0"/>
            </a:p>
            <a:p>
              <a:pPr marL="342900" indent="-342900">
                <a:defRPr/>
              </a:pPr>
              <a:r>
                <a:rPr lang="es-ES" sz="2400" dirty="0"/>
                <a:t>L-malato + NADP</a:t>
              </a:r>
              <a:r>
                <a:rPr lang="es-ES" sz="2400" baseline="30000" dirty="0"/>
                <a:t>+ </a:t>
              </a:r>
              <a:r>
                <a:rPr lang="es-ES" sz="2400" dirty="0"/>
                <a:t>+</a:t>
              </a:r>
              <a:r>
                <a:rPr lang="es-ES" sz="2400" baseline="30000" dirty="0"/>
                <a:t> </a:t>
              </a:r>
              <a:r>
                <a:rPr lang="es-ES" sz="2400" dirty="0"/>
                <a:t>H</a:t>
              </a:r>
              <a:r>
                <a:rPr lang="es-ES" sz="2400" baseline="-30000" dirty="0"/>
                <a:t>2</a:t>
              </a:r>
              <a:r>
                <a:rPr lang="es-ES" sz="2400" dirty="0"/>
                <a:t>O</a:t>
              </a:r>
              <a:r>
                <a:rPr lang="es-ES" sz="2400" b="1" dirty="0"/>
                <a:t> </a:t>
              </a:r>
              <a:r>
                <a:rPr lang="es-ES" sz="2400" baseline="30000" dirty="0"/>
                <a:t>                          </a:t>
              </a:r>
              <a:r>
                <a:rPr lang="es-ES" sz="2400" dirty="0" err="1"/>
                <a:t>Piruvato</a:t>
              </a:r>
              <a:r>
                <a:rPr lang="es-ES" sz="2400" baseline="30000" dirty="0"/>
                <a:t>  </a:t>
              </a:r>
              <a:r>
                <a:rPr lang="es-ES" sz="2400" dirty="0"/>
                <a:t>+</a:t>
              </a:r>
              <a:r>
                <a:rPr lang="es-ES" sz="2400" baseline="30000" dirty="0"/>
                <a:t>  </a:t>
              </a:r>
              <a:r>
                <a:rPr lang="es-ES" sz="2400" dirty="0"/>
                <a:t>NADPH+ H</a:t>
              </a:r>
              <a:r>
                <a:rPr lang="es-ES" sz="2400" baseline="30000" dirty="0"/>
                <a:t>+     </a:t>
              </a:r>
              <a:r>
                <a:rPr lang="es-ES" sz="2400" dirty="0"/>
                <a:t>+HCO</a:t>
              </a:r>
              <a:r>
                <a:rPr lang="es-ES" sz="2400" baseline="-30000" dirty="0"/>
                <a:t>3</a:t>
              </a:r>
              <a:r>
                <a:rPr lang="es-ES" sz="2400" baseline="30000" dirty="0"/>
                <a:t>-</a:t>
              </a:r>
              <a:endParaRPr lang="es-ES" sz="2400" b="1" dirty="0"/>
            </a:p>
            <a:p>
              <a:pPr marL="342900" indent="-342900">
                <a:defRPr/>
              </a:pPr>
              <a:endParaRPr lang="es-ES_tradnl" sz="2400" b="1" baseline="30000" dirty="0"/>
            </a:p>
            <a:p>
              <a:pPr marL="342900" indent="-342900">
                <a:defRPr/>
              </a:pPr>
              <a:endParaRPr lang="es-PE" sz="2400" dirty="0"/>
            </a:p>
          </p:txBody>
        </p:sp>
        <p:cxnSp>
          <p:nvCxnSpPr>
            <p:cNvPr id="18441" name="15 Conector recto de flecha"/>
            <p:cNvCxnSpPr>
              <a:cxnSpLocks noChangeShapeType="1"/>
            </p:cNvCxnSpPr>
            <p:nvPr/>
          </p:nvCxnSpPr>
          <p:spPr bwMode="auto">
            <a:xfrm>
              <a:off x="4214810" y="3714752"/>
              <a:ext cx="500066" cy="174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442" name="21 Conector recto de flecha"/>
            <p:cNvCxnSpPr>
              <a:cxnSpLocks noChangeShapeType="1"/>
            </p:cNvCxnSpPr>
            <p:nvPr/>
          </p:nvCxnSpPr>
          <p:spPr bwMode="auto">
            <a:xfrm>
              <a:off x="3786182" y="2643182"/>
              <a:ext cx="785818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  <p:cxnSp>
          <p:nvCxnSpPr>
            <p:cNvPr id="18443" name="9 Conector recto de flecha"/>
            <p:cNvCxnSpPr>
              <a:cxnSpLocks noChangeShapeType="1"/>
            </p:cNvCxnSpPr>
            <p:nvPr/>
          </p:nvCxnSpPr>
          <p:spPr bwMode="auto">
            <a:xfrm>
              <a:off x="3429024" y="5500714"/>
              <a:ext cx="1071570" cy="158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26988"/>
            <a:ext cx="8280400" cy="1062038"/>
          </a:xfrm>
          <a:gradFill rotWithShape="1">
            <a:gsLst>
              <a:gs pos="0">
                <a:srgbClr val="0E521B"/>
              </a:gs>
              <a:gs pos="50000">
                <a:srgbClr val="1FB13B"/>
              </a:gs>
              <a:gs pos="100000">
                <a:srgbClr val="0E521B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smtClean="0"/>
              <a:t>COMPARTIMENTALIZACION  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68313" y="1125538"/>
            <a:ext cx="3902075" cy="1917700"/>
          </a:xfrm>
          <a:prstGeom prst="rect">
            <a:avLst/>
          </a:prstGeom>
          <a:solidFill>
            <a:srgbClr val="00E0A5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Citosol</a:t>
            </a:r>
          </a:p>
          <a:p>
            <a:r>
              <a:rPr lang="es-ES_tradnl" sz="2400"/>
              <a:t>Glicólisis </a:t>
            </a:r>
          </a:p>
          <a:p>
            <a:r>
              <a:rPr lang="es-ES_tradnl" sz="2400"/>
              <a:t>Metabolismo del glucógeno</a:t>
            </a:r>
          </a:p>
          <a:p>
            <a:r>
              <a:rPr lang="es-ES_tradnl" sz="2400"/>
              <a:t>Vía de las pentosas fosfato </a:t>
            </a:r>
          </a:p>
          <a:p>
            <a:r>
              <a:rPr lang="es-ES_tradnl" sz="2400"/>
              <a:t>Síntesis de ácidos grasos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754563" y="2492375"/>
            <a:ext cx="4389437" cy="19177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Matriz mitocondrial</a:t>
            </a:r>
          </a:p>
          <a:p>
            <a:r>
              <a:rPr lang="es-ES_tradnl" sz="2400"/>
              <a:t>Ciclo del ácido cítrico</a:t>
            </a:r>
          </a:p>
          <a:p>
            <a:r>
              <a:rPr lang="es-ES_tradnl" sz="2400"/>
              <a:t>Fosforilación oxidativa </a:t>
            </a:r>
          </a:p>
          <a:p>
            <a:r>
              <a:rPr lang="es-ES_tradnl" sz="2400">
                <a:latin typeface="Symbol" pitchFamily="18" charset="2"/>
              </a:rPr>
              <a:t>b</a:t>
            </a:r>
            <a:r>
              <a:rPr lang="es-ES_tradnl" sz="2400"/>
              <a:t>-oxidación de los ácidos grasos </a:t>
            </a:r>
          </a:p>
          <a:p>
            <a:r>
              <a:rPr lang="es-ES_tradnl" sz="2400"/>
              <a:t>Formación de cuerpos cetónicos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116013" y="5373688"/>
            <a:ext cx="6465887" cy="118745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00E0A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Interrelación entre ambos compartimientos </a:t>
            </a:r>
          </a:p>
          <a:p>
            <a:r>
              <a:rPr lang="es-ES_tradnl" sz="2400"/>
              <a:t>Gluconeogénesis</a:t>
            </a:r>
          </a:p>
          <a:p>
            <a:r>
              <a:rPr lang="es-ES_tradnl" sz="2400"/>
              <a:t>Síntesis de la urea</a:t>
            </a:r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463550" y="2919413"/>
            <a:ext cx="3752850" cy="2312987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1182688" y="3495675"/>
            <a:ext cx="2241550" cy="1162050"/>
          </a:xfrm>
          <a:prstGeom prst="roundRect">
            <a:avLst>
              <a:gd name="adj" fmla="val 1665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9464" name="Freeform 8"/>
          <p:cNvSpPr>
            <a:spLocks/>
          </p:cNvSpPr>
          <p:nvPr/>
        </p:nvSpPr>
        <p:spPr bwMode="auto">
          <a:xfrm>
            <a:off x="1344613" y="3595688"/>
            <a:ext cx="1906587" cy="889000"/>
          </a:xfrm>
          <a:custGeom>
            <a:avLst/>
            <a:gdLst>
              <a:gd name="T0" fmla="*/ 2147483647 w 1201"/>
              <a:gd name="T1" fmla="*/ 2147483647 h 560"/>
              <a:gd name="T2" fmla="*/ 2147483647 w 1201"/>
              <a:gd name="T3" fmla="*/ 2147483647 h 560"/>
              <a:gd name="T4" fmla="*/ 2147483647 w 1201"/>
              <a:gd name="T5" fmla="*/ 2147483647 h 560"/>
              <a:gd name="T6" fmla="*/ 0 w 1201"/>
              <a:gd name="T7" fmla="*/ 2147483647 h 560"/>
              <a:gd name="T8" fmla="*/ 2147483647 w 1201"/>
              <a:gd name="T9" fmla="*/ 2147483647 h 560"/>
              <a:gd name="T10" fmla="*/ 2147483647 w 1201"/>
              <a:gd name="T11" fmla="*/ 2147483647 h 560"/>
              <a:gd name="T12" fmla="*/ 2147483647 w 1201"/>
              <a:gd name="T13" fmla="*/ 2147483647 h 560"/>
              <a:gd name="T14" fmla="*/ 2147483647 w 1201"/>
              <a:gd name="T15" fmla="*/ 2147483647 h 560"/>
              <a:gd name="T16" fmla="*/ 2147483647 w 1201"/>
              <a:gd name="T17" fmla="*/ 2147483647 h 560"/>
              <a:gd name="T18" fmla="*/ 2147483647 w 1201"/>
              <a:gd name="T19" fmla="*/ 2147483647 h 560"/>
              <a:gd name="T20" fmla="*/ 2147483647 w 1201"/>
              <a:gd name="T21" fmla="*/ 2147483647 h 560"/>
              <a:gd name="T22" fmla="*/ 2147483647 w 1201"/>
              <a:gd name="T23" fmla="*/ 2147483647 h 560"/>
              <a:gd name="T24" fmla="*/ 2147483647 w 1201"/>
              <a:gd name="T25" fmla="*/ 2147483647 h 560"/>
              <a:gd name="T26" fmla="*/ 2147483647 w 1201"/>
              <a:gd name="T27" fmla="*/ 2147483647 h 560"/>
              <a:gd name="T28" fmla="*/ 2147483647 w 1201"/>
              <a:gd name="T29" fmla="*/ 2147483647 h 560"/>
              <a:gd name="T30" fmla="*/ 2147483647 w 1201"/>
              <a:gd name="T31" fmla="*/ 2147483647 h 560"/>
              <a:gd name="T32" fmla="*/ 2147483647 w 1201"/>
              <a:gd name="T33" fmla="*/ 2147483647 h 560"/>
              <a:gd name="T34" fmla="*/ 2147483647 w 1201"/>
              <a:gd name="T35" fmla="*/ 2147483647 h 560"/>
              <a:gd name="T36" fmla="*/ 2147483647 w 1201"/>
              <a:gd name="T37" fmla="*/ 2147483647 h 560"/>
              <a:gd name="T38" fmla="*/ 2147483647 w 1201"/>
              <a:gd name="T39" fmla="*/ 2147483647 h 560"/>
              <a:gd name="T40" fmla="*/ 2147483647 w 1201"/>
              <a:gd name="T41" fmla="*/ 2147483647 h 560"/>
              <a:gd name="T42" fmla="*/ 2147483647 w 1201"/>
              <a:gd name="T43" fmla="*/ 2147483647 h 560"/>
              <a:gd name="T44" fmla="*/ 2147483647 w 1201"/>
              <a:gd name="T45" fmla="*/ 2147483647 h 560"/>
              <a:gd name="T46" fmla="*/ 2147483647 w 1201"/>
              <a:gd name="T47" fmla="*/ 2147483647 h 560"/>
              <a:gd name="T48" fmla="*/ 2147483647 w 1201"/>
              <a:gd name="T49" fmla="*/ 2147483647 h 560"/>
              <a:gd name="T50" fmla="*/ 2147483647 w 1201"/>
              <a:gd name="T51" fmla="*/ 2147483647 h 560"/>
              <a:gd name="T52" fmla="*/ 2147483647 w 1201"/>
              <a:gd name="T53" fmla="*/ 2147483647 h 560"/>
              <a:gd name="T54" fmla="*/ 2147483647 w 1201"/>
              <a:gd name="T55" fmla="*/ 2147483647 h 560"/>
              <a:gd name="T56" fmla="*/ 2147483647 w 1201"/>
              <a:gd name="T57" fmla="*/ 2147483647 h 560"/>
              <a:gd name="T58" fmla="*/ 2147483647 w 1201"/>
              <a:gd name="T59" fmla="*/ 2147483647 h 560"/>
              <a:gd name="T60" fmla="*/ 2147483647 w 1201"/>
              <a:gd name="T61" fmla="*/ 2147483647 h 560"/>
              <a:gd name="T62" fmla="*/ 2147483647 w 1201"/>
              <a:gd name="T63" fmla="*/ 2147483647 h 560"/>
              <a:gd name="T64" fmla="*/ 2147483647 w 1201"/>
              <a:gd name="T65" fmla="*/ 2147483647 h 560"/>
              <a:gd name="T66" fmla="*/ 2147483647 w 1201"/>
              <a:gd name="T67" fmla="*/ 2147483647 h 560"/>
              <a:gd name="T68" fmla="*/ 2147483647 w 1201"/>
              <a:gd name="T69" fmla="*/ 2147483647 h 560"/>
              <a:gd name="T70" fmla="*/ 2147483647 w 1201"/>
              <a:gd name="T71" fmla="*/ 2147483647 h 560"/>
              <a:gd name="T72" fmla="*/ 2147483647 w 1201"/>
              <a:gd name="T73" fmla="*/ 2147483647 h 560"/>
              <a:gd name="T74" fmla="*/ 2147483647 w 1201"/>
              <a:gd name="T75" fmla="*/ 2147483647 h 560"/>
              <a:gd name="T76" fmla="*/ 2147483647 w 1201"/>
              <a:gd name="T77" fmla="*/ 2147483647 h 560"/>
              <a:gd name="T78" fmla="*/ 2147483647 w 1201"/>
              <a:gd name="T79" fmla="*/ 2147483647 h 560"/>
              <a:gd name="T80" fmla="*/ 2147483647 w 1201"/>
              <a:gd name="T81" fmla="*/ 2147483647 h 560"/>
              <a:gd name="T82" fmla="*/ 2147483647 w 1201"/>
              <a:gd name="T83" fmla="*/ 2147483647 h 560"/>
              <a:gd name="T84" fmla="*/ 2147483647 w 1201"/>
              <a:gd name="T85" fmla="*/ 2147483647 h 560"/>
              <a:gd name="T86" fmla="*/ 2147483647 w 1201"/>
              <a:gd name="T87" fmla="*/ 2147483647 h 560"/>
              <a:gd name="T88" fmla="*/ 2147483647 w 1201"/>
              <a:gd name="T89" fmla="*/ 2147483647 h 560"/>
              <a:gd name="T90" fmla="*/ 2147483647 w 1201"/>
              <a:gd name="T91" fmla="*/ 2147483647 h 560"/>
              <a:gd name="T92" fmla="*/ 2147483647 w 1201"/>
              <a:gd name="T93" fmla="*/ 2147483647 h 560"/>
              <a:gd name="T94" fmla="*/ 2147483647 w 1201"/>
              <a:gd name="T95" fmla="*/ 2147483647 h 560"/>
              <a:gd name="T96" fmla="*/ 2147483647 w 1201"/>
              <a:gd name="T97" fmla="*/ 2147483647 h 560"/>
              <a:gd name="T98" fmla="*/ 2147483647 w 1201"/>
              <a:gd name="T99" fmla="*/ 2147483647 h 560"/>
              <a:gd name="T100" fmla="*/ 2147483647 w 1201"/>
              <a:gd name="T101" fmla="*/ 2147483647 h 560"/>
              <a:gd name="T102" fmla="*/ 2147483647 w 1201"/>
              <a:gd name="T103" fmla="*/ 2147483647 h 560"/>
              <a:gd name="T104" fmla="*/ 2147483647 w 1201"/>
              <a:gd name="T105" fmla="*/ 2147483647 h 560"/>
              <a:gd name="T106" fmla="*/ 2147483647 w 1201"/>
              <a:gd name="T107" fmla="*/ 2147483647 h 560"/>
              <a:gd name="T108" fmla="*/ 2147483647 w 1201"/>
              <a:gd name="T109" fmla="*/ 2147483647 h 560"/>
              <a:gd name="T110" fmla="*/ 2147483647 w 1201"/>
              <a:gd name="T111" fmla="*/ 2147483647 h 56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201"/>
              <a:gd name="T169" fmla="*/ 0 h 560"/>
              <a:gd name="T170" fmla="*/ 1201 w 1201"/>
              <a:gd name="T171" fmla="*/ 560 h 56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201" h="560">
                <a:moveTo>
                  <a:pt x="265" y="31"/>
                </a:moveTo>
                <a:lnTo>
                  <a:pt x="258" y="31"/>
                </a:lnTo>
                <a:lnTo>
                  <a:pt x="247" y="30"/>
                </a:lnTo>
                <a:lnTo>
                  <a:pt x="220" y="27"/>
                </a:lnTo>
                <a:lnTo>
                  <a:pt x="186" y="24"/>
                </a:lnTo>
                <a:lnTo>
                  <a:pt x="149" y="24"/>
                </a:lnTo>
                <a:lnTo>
                  <a:pt x="112" y="26"/>
                </a:lnTo>
                <a:lnTo>
                  <a:pt x="77" y="34"/>
                </a:lnTo>
                <a:lnTo>
                  <a:pt x="48" y="49"/>
                </a:lnTo>
                <a:lnTo>
                  <a:pt x="28" y="73"/>
                </a:lnTo>
                <a:lnTo>
                  <a:pt x="21" y="90"/>
                </a:lnTo>
                <a:lnTo>
                  <a:pt x="15" y="111"/>
                </a:lnTo>
                <a:lnTo>
                  <a:pt x="11" y="134"/>
                </a:lnTo>
                <a:lnTo>
                  <a:pt x="7" y="161"/>
                </a:lnTo>
                <a:lnTo>
                  <a:pt x="2" y="221"/>
                </a:lnTo>
                <a:lnTo>
                  <a:pt x="0" y="285"/>
                </a:lnTo>
                <a:lnTo>
                  <a:pt x="2" y="349"/>
                </a:lnTo>
                <a:lnTo>
                  <a:pt x="8" y="408"/>
                </a:lnTo>
                <a:lnTo>
                  <a:pt x="11" y="435"/>
                </a:lnTo>
                <a:lnTo>
                  <a:pt x="16" y="458"/>
                </a:lnTo>
                <a:lnTo>
                  <a:pt x="22" y="479"/>
                </a:lnTo>
                <a:lnTo>
                  <a:pt x="28" y="495"/>
                </a:lnTo>
                <a:lnTo>
                  <a:pt x="46" y="519"/>
                </a:lnTo>
                <a:lnTo>
                  <a:pt x="70" y="535"/>
                </a:lnTo>
                <a:lnTo>
                  <a:pt x="99" y="544"/>
                </a:lnTo>
                <a:lnTo>
                  <a:pt x="131" y="548"/>
                </a:lnTo>
                <a:lnTo>
                  <a:pt x="162" y="546"/>
                </a:lnTo>
                <a:lnTo>
                  <a:pt x="191" y="542"/>
                </a:lnTo>
                <a:lnTo>
                  <a:pt x="216" y="534"/>
                </a:lnTo>
                <a:lnTo>
                  <a:pt x="234" y="525"/>
                </a:lnTo>
                <a:lnTo>
                  <a:pt x="245" y="511"/>
                </a:lnTo>
                <a:lnTo>
                  <a:pt x="251" y="490"/>
                </a:lnTo>
                <a:lnTo>
                  <a:pt x="252" y="464"/>
                </a:lnTo>
                <a:lnTo>
                  <a:pt x="251" y="435"/>
                </a:lnTo>
                <a:lnTo>
                  <a:pt x="249" y="407"/>
                </a:lnTo>
                <a:lnTo>
                  <a:pt x="247" y="381"/>
                </a:lnTo>
                <a:lnTo>
                  <a:pt x="247" y="358"/>
                </a:lnTo>
                <a:lnTo>
                  <a:pt x="249" y="343"/>
                </a:lnTo>
                <a:lnTo>
                  <a:pt x="260" y="327"/>
                </a:lnTo>
                <a:lnTo>
                  <a:pt x="266" y="323"/>
                </a:lnTo>
                <a:lnTo>
                  <a:pt x="274" y="322"/>
                </a:lnTo>
                <a:lnTo>
                  <a:pt x="281" y="324"/>
                </a:lnTo>
                <a:lnTo>
                  <a:pt x="288" y="329"/>
                </a:lnTo>
                <a:lnTo>
                  <a:pt x="296" y="337"/>
                </a:lnTo>
                <a:lnTo>
                  <a:pt x="302" y="348"/>
                </a:lnTo>
                <a:lnTo>
                  <a:pt x="307" y="365"/>
                </a:lnTo>
                <a:lnTo>
                  <a:pt x="309" y="390"/>
                </a:lnTo>
                <a:lnTo>
                  <a:pt x="310" y="418"/>
                </a:lnTo>
                <a:lnTo>
                  <a:pt x="312" y="450"/>
                </a:lnTo>
                <a:lnTo>
                  <a:pt x="315" y="481"/>
                </a:lnTo>
                <a:lnTo>
                  <a:pt x="322" y="509"/>
                </a:lnTo>
                <a:lnTo>
                  <a:pt x="335" y="532"/>
                </a:lnTo>
                <a:lnTo>
                  <a:pt x="354" y="547"/>
                </a:lnTo>
                <a:lnTo>
                  <a:pt x="368" y="552"/>
                </a:lnTo>
                <a:lnTo>
                  <a:pt x="384" y="555"/>
                </a:lnTo>
                <a:lnTo>
                  <a:pt x="423" y="559"/>
                </a:lnTo>
                <a:lnTo>
                  <a:pt x="468" y="558"/>
                </a:lnTo>
                <a:lnTo>
                  <a:pt x="516" y="554"/>
                </a:lnTo>
                <a:lnTo>
                  <a:pt x="564" y="547"/>
                </a:lnTo>
                <a:lnTo>
                  <a:pt x="609" y="538"/>
                </a:lnTo>
                <a:lnTo>
                  <a:pt x="648" y="527"/>
                </a:lnTo>
                <a:lnTo>
                  <a:pt x="663" y="522"/>
                </a:lnTo>
                <a:lnTo>
                  <a:pt x="676" y="516"/>
                </a:lnTo>
                <a:lnTo>
                  <a:pt x="695" y="501"/>
                </a:lnTo>
                <a:lnTo>
                  <a:pt x="707" y="481"/>
                </a:lnTo>
                <a:lnTo>
                  <a:pt x="713" y="458"/>
                </a:lnTo>
                <a:lnTo>
                  <a:pt x="716" y="433"/>
                </a:lnTo>
                <a:lnTo>
                  <a:pt x="717" y="409"/>
                </a:lnTo>
                <a:lnTo>
                  <a:pt x="717" y="387"/>
                </a:lnTo>
                <a:lnTo>
                  <a:pt x="718" y="370"/>
                </a:lnTo>
                <a:lnTo>
                  <a:pt x="721" y="359"/>
                </a:lnTo>
                <a:lnTo>
                  <a:pt x="727" y="354"/>
                </a:lnTo>
                <a:lnTo>
                  <a:pt x="732" y="354"/>
                </a:lnTo>
                <a:lnTo>
                  <a:pt x="738" y="357"/>
                </a:lnTo>
                <a:lnTo>
                  <a:pt x="743" y="364"/>
                </a:lnTo>
                <a:lnTo>
                  <a:pt x="754" y="382"/>
                </a:lnTo>
                <a:lnTo>
                  <a:pt x="762" y="404"/>
                </a:lnTo>
                <a:lnTo>
                  <a:pt x="764" y="417"/>
                </a:lnTo>
                <a:lnTo>
                  <a:pt x="765" y="434"/>
                </a:lnTo>
                <a:lnTo>
                  <a:pt x="764" y="473"/>
                </a:lnTo>
                <a:lnTo>
                  <a:pt x="765" y="492"/>
                </a:lnTo>
                <a:lnTo>
                  <a:pt x="767" y="510"/>
                </a:lnTo>
                <a:lnTo>
                  <a:pt x="773" y="525"/>
                </a:lnTo>
                <a:lnTo>
                  <a:pt x="781" y="534"/>
                </a:lnTo>
                <a:lnTo>
                  <a:pt x="795" y="541"/>
                </a:lnTo>
                <a:lnTo>
                  <a:pt x="814" y="544"/>
                </a:lnTo>
                <a:lnTo>
                  <a:pt x="835" y="546"/>
                </a:lnTo>
                <a:lnTo>
                  <a:pt x="858" y="546"/>
                </a:lnTo>
                <a:lnTo>
                  <a:pt x="882" y="543"/>
                </a:lnTo>
                <a:lnTo>
                  <a:pt x="904" y="538"/>
                </a:lnTo>
                <a:lnTo>
                  <a:pt x="923" y="530"/>
                </a:lnTo>
                <a:lnTo>
                  <a:pt x="937" y="519"/>
                </a:lnTo>
                <a:lnTo>
                  <a:pt x="947" y="504"/>
                </a:lnTo>
                <a:lnTo>
                  <a:pt x="954" y="482"/>
                </a:lnTo>
                <a:lnTo>
                  <a:pt x="958" y="456"/>
                </a:lnTo>
                <a:lnTo>
                  <a:pt x="960" y="429"/>
                </a:lnTo>
                <a:lnTo>
                  <a:pt x="961" y="402"/>
                </a:lnTo>
                <a:lnTo>
                  <a:pt x="963" y="378"/>
                </a:lnTo>
                <a:lnTo>
                  <a:pt x="965" y="357"/>
                </a:lnTo>
                <a:lnTo>
                  <a:pt x="969" y="343"/>
                </a:lnTo>
                <a:lnTo>
                  <a:pt x="975" y="335"/>
                </a:lnTo>
                <a:lnTo>
                  <a:pt x="980" y="331"/>
                </a:lnTo>
                <a:lnTo>
                  <a:pt x="987" y="330"/>
                </a:lnTo>
                <a:lnTo>
                  <a:pt x="994" y="332"/>
                </a:lnTo>
                <a:lnTo>
                  <a:pt x="1007" y="343"/>
                </a:lnTo>
                <a:lnTo>
                  <a:pt x="1017" y="359"/>
                </a:lnTo>
                <a:lnTo>
                  <a:pt x="1021" y="371"/>
                </a:lnTo>
                <a:lnTo>
                  <a:pt x="1024" y="386"/>
                </a:lnTo>
                <a:lnTo>
                  <a:pt x="1028" y="424"/>
                </a:lnTo>
                <a:lnTo>
                  <a:pt x="1033" y="461"/>
                </a:lnTo>
                <a:lnTo>
                  <a:pt x="1036" y="476"/>
                </a:lnTo>
                <a:lnTo>
                  <a:pt x="1041" y="487"/>
                </a:lnTo>
                <a:lnTo>
                  <a:pt x="1054" y="502"/>
                </a:lnTo>
                <a:lnTo>
                  <a:pt x="1069" y="509"/>
                </a:lnTo>
                <a:lnTo>
                  <a:pt x="1086" y="508"/>
                </a:lnTo>
                <a:lnTo>
                  <a:pt x="1096" y="503"/>
                </a:lnTo>
                <a:lnTo>
                  <a:pt x="1105" y="495"/>
                </a:lnTo>
                <a:lnTo>
                  <a:pt x="1116" y="484"/>
                </a:lnTo>
                <a:lnTo>
                  <a:pt x="1129" y="468"/>
                </a:lnTo>
                <a:lnTo>
                  <a:pt x="1142" y="450"/>
                </a:lnTo>
                <a:lnTo>
                  <a:pt x="1156" y="429"/>
                </a:lnTo>
                <a:lnTo>
                  <a:pt x="1179" y="382"/>
                </a:lnTo>
                <a:lnTo>
                  <a:pt x="1189" y="356"/>
                </a:lnTo>
                <a:lnTo>
                  <a:pt x="1194" y="330"/>
                </a:lnTo>
                <a:lnTo>
                  <a:pt x="1198" y="302"/>
                </a:lnTo>
                <a:lnTo>
                  <a:pt x="1200" y="268"/>
                </a:lnTo>
                <a:lnTo>
                  <a:pt x="1200" y="196"/>
                </a:lnTo>
                <a:lnTo>
                  <a:pt x="1196" y="160"/>
                </a:lnTo>
                <a:lnTo>
                  <a:pt x="1191" y="127"/>
                </a:lnTo>
                <a:lnTo>
                  <a:pt x="1182" y="97"/>
                </a:lnTo>
                <a:lnTo>
                  <a:pt x="1171" y="73"/>
                </a:lnTo>
                <a:lnTo>
                  <a:pt x="1156" y="54"/>
                </a:lnTo>
                <a:lnTo>
                  <a:pt x="1135" y="37"/>
                </a:lnTo>
                <a:lnTo>
                  <a:pt x="1110" y="23"/>
                </a:lnTo>
                <a:lnTo>
                  <a:pt x="1083" y="12"/>
                </a:lnTo>
                <a:lnTo>
                  <a:pt x="1056" y="5"/>
                </a:lnTo>
                <a:lnTo>
                  <a:pt x="1031" y="1"/>
                </a:lnTo>
                <a:lnTo>
                  <a:pt x="1010" y="1"/>
                </a:lnTo>
                <a:lnTo>
                  <a:pt x="993" y="5"/>
                </a:lnTo>
                <a:lnTo>
                  <a:pt x="982" y="17"/>
                </a:lnTo>
                <a:lnTo>
                  <a:pt x="974" y="36"/>
                </a:lnTo>
                <a:lnTo>
                  <a:pt x="969" y="61"/>
                </a:lnTo>
                <a:lnTo>
                  <a:pt x="966" y="90"/>
                </a:lnTo>
                <a:lnTo>
                  <a:pt x="963" y="118"/>
                </a:lnTo>
                <a:lnTo>
                  <a:pt x="961" y="145"/>
                </a:lnTo>
                <a:lnTo>
                  <a:pt x="958" y="166"/>
                </a:lnTo>
                <a:lnTo>
                  <a:pt x="953" y="179"/>
                </a:lnTo>
                <a:lnTo>
                  <a:pt x="946" y="185"/>
                </a:lnTo>
                <a:lnTo>
                  <a:pt x="939" y="185"/>
                </a:lnTo>
                <a:lnTo>
                  <a:pt x="931" y="183"/>
                </a:lnTo>
                <a:lnTo>
                  <a:pt x="923" y="177"/>
                </a:lnTo>
                <a:lnTo>
                  <a:pt x="907" y="160"/>
                </a:lnTo>
                <a:lnTo>
                  <a:pt x="897" y="143"/>
                </a:lnTo>
                <a:lnTo>
                  <a:pt x="894" y="128"/>
                </a:lnTo>
                <a:lnTo>
                  <a:pt x="897" y="110"/>
                </a:lnTo>
                <a:lnTo>
                  <a:pt x="900" y="91"/>
                </a:lnTo>
                <a:lnTo>
                  <a:pt x="899" y="73"/>
                </a:lnTo>
                <a:lnTo>
                  <a:pt x="899" y="54"/>
                </a:lnTo>
                <a:lnTo>
                  <a:pt x="899" y="34"/>
                </a:lnTo>
                <a:lnTo>
                  <a:pt x="896" y="24"/>
                </a:lnTo>
                <a:lnTo>
                  <a:pt x="891" y="16"/>
                </a:lnTo>
                <a:lnTo>
                  <a:pt x="882" y="10"/>
                </a:lnTo>
                <a:lnTo>
                  <a:pt x="868" y="5"/>
                </a:lnTo>
                <a:lnTo>
                  <a:pt x="846" y="2"/>
                </a:lnTo>
                <a:lnTo>
                  <a:pt x="817" y="0"/>
                </a:lnTo>
                <a:lnTo>
                  <a:pt x="782" y="0"/>
                </a:lnTo>
                <a:lnTo>
                  <a:pt x="745" y="0"/>
                </a:lnTo>
                <a:lnTo>
                  <a:pt x="709" y="3"/>
                </a:lnTo>
                <a:lnTo>
                  <a:pt x="675" y="7"/>
                </a:lnTo>
                <a:lnTo>
                  <a:pt x="647" y="12"/>
                </a:lnTo>
                <a:lnTo>
                  <a:pt x="627" y="20"/>
                </a:lnTo>
                <a:lnTo>
                  <a:pt x="616" y="31"/>
                </a:lnTo>
                <a:lnTo>
                  <a:pt x="611" y="45"/>
                </a:lnTo>
                <a:lnTo>
                  <a:pt x="610" y="61"/>
                </a:lnTo>
                <a:lnTo>
                  <a:pt x="613" y="78"/>
                </a:lnTo>
                <a:lnTo>
                  <a:pt x="621" y="113"/>
                </a:lnTo>
                <a:lnTo>
                  <a:pt x="625" y="130"/>
                </a:lnTo>
                <a:lnTo>
                  <a:pt x="625" y="143"/>
                </a:lnTo>
                <a:lnTo>
                  <a:pt x="623" y="167"/>
                </a:lnTo>
                <a:lnTo>
                  <a:pt x="621" y="188"/>
                </a:lnTo>
                <a:lnTo>
                  <a:pt x="617" y="203"/>
                </a:lnTo>
                <a:lnTo>
                  <a:pt x="614" y="208"/>
                </a:lnTo>
                <a:lnTo>
                  <a:pt x="609" y="209"/>
                </a:lnTo>
                <a:lnTo>
                  <a:pt x="603" y="208"/>
                </a:lnTo>
                <a:lnTo>
                  <a:pt x="595" y="203"/>
                </a:lnTo>
                <a:lnTo>
                  <a:pt x="577" y="187"/>
                </a:lnTo>
                <a:lnTo>
                  <a:pt x="558" y="166"/>
                </a:lnTo>
                <a:lnTo>
                  <a:pt x="545" y="143"/>
                </a:lnTo>
                <a:lnTo>
                  <a:pt x="543" y="131"/>
                </a:lnTo>
                <a:lnTo>
                  <a:pt x="545" y="116"/>
                </a:lnTo>
                <a:lnTo>
                  <a:pt x="553" y="84"/>
                </a:lnTo>
                <a:lnTo>
                  <a:pt x="556" y="69"/>
                </a:lnTo>
                <a:lnTo>
                  <a:pt x="556" y="54"/>
                </a:lnTo>
                <a:lnTo>
                  <a:pt x="552" y="42"/>
                </a:lnTo>
                <a:lnTo>
                  <a:pt x="542" y="32"/>
                </a:lnTo>
                <a:lnTo>
                  <a:pt x="524" y="25"/>
                </a:lnTo>
                <a:lnTo>
                  <a:pt x="498" y="19"/>
                </a:lnTo>
                <a:lnTo>
                  <a:pt x="468" y="14"/>
                </a:lnTo>
                <a:lnTo>
                  <a:pt x="435" y="11"/>
                </a:lnTo>
                <a:lnTo>
                  <a:pt x="402" y="10"/>
                </a:lnTo>
                <a:lnTo>
                  <a:pt x="372" y="10"/>
                </a:lnTo>
                <a:lnTo>
                  <a:pt x="347" y="12"/>
                </a:lnTo>
                <a:lnTo>
                  <a:pt x="329" y="15"/>
                </a:lnTo>
                <a:lnTo>
                  <a:pt x="320" y="22"/>
                </a:lnTo>
                <a:lnTo>
                  <a:pt x="316" y="31"/>
                </a:lnTo>
                <a:lnTo>
                  <a:pt x="317" y="43"/>
                </a:lnTo>
                <a:lnTo>
                  <a:pt x="320" y="56"/>
                </a:lnTo>
                <a:lnTo>
                  <a:pt x="332" y="82"/>
                </a:lnTo>
                <a:lnTo>
                  <a:pt x="335" y="94"/>
                </a:lnTo>
                <a:lnTo>
                  <a:pt x="337" y="103"/>
                </a:lnTo>
                <a:lnTo>
                  <a:pt x="337" y="117"/>
                </a:lnTo>
                <a:lnTo>
                  <a:pt x="336" y="128"/>
                </a:lnTo>
                <a:lnTo>
                  <a:pt x="329" y="143"/>
                </a:lnTo>
                <a:lnTo>
                  <a:pt x="322" y="151"/>
                </a:lnTo>
                <a:lnTo>
                  <a:pt x="314" y="158"/>
                </a:lnTo>
                <a:lnTo>
                  <a:pt x="305" y="162"/>
                </a:lnTo>
                <a:lnTo>
                  <a:pt x="297" y="159"/>
                </a:lnTo>
                <a:lnTo>
                  <a:pt x="294" y="154"/>
                </a:lnTo>
                <a:lnTo>
                  <a:pt x="290" y="147"/>
                </a:lnTo>
                <a:lnTo>
                  <a:pt x="284" y="128"/>
                </a:lnTo>
                <a:lnTo>
                  <a:pt x="278" y="106"/>
                </a:lnTo>
                <a:lnTo>
                  <a:pt x="273" y="87"/>
                </a:lnTo>
                <a:lnTo>
                  <a:pt x="268" y="56"/>
                </a:lnTo>
                <a:lnTo>
                  <a:pt x="267" y="42"/>
                </a:lnTo>
                <a:lnTo>
                  <a:pt x="265" y="31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H="1">
            <a:off x="2916238" y="2852738"/>
            <a:ext cx="1943100" cy="1081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827088" y="2708275"/>
            <a:ext cx="0" cy="144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2124075" y="4221163"/>
            <a:ext cx="0" cy="1079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flipV="1">
            <a:off x="2124075" y="5011738"/>
            <a:ext cx="431800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052513"/>
            <a:ext cx="8208963" cy="17192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3200" dirty="0" smtClean="0"/>
              <a:t>En el metabolismo de los lípidos (Biosíntesis y Degradación) la </a:t>
            </a:r>
            <a:r>
              <a:rPr lang="es-AR" sz="3200" dirty="0" err="1" smtClean="0"/>
              <a:t>compartimentalización</a:t>
            </a:r>
            <a:r>
              <a:rPr lang="es-AR" sz="3200" dirty="0" smtClean="0"/>
              <a:t> de ambos procesos permite su regulación. Explique </a:t>
            </a:r>
            <a:endParaRPr lang="es-ES" sz="3200" dirty="0" smtClean="0"/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611188" y="3284538"/>
            <a:ext cx="7777162" cy="1816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AR" sz="28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Intermediarios de Vías metabólicas sintetizados en mitocondrias pueden regular vías metabólicas que tienen lugar en citosol. Ejemplifique </a:t>
            </a:r>
            <a:endParaRPr lang="es-ES" sz="280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357188" y="571500"/>
            <a:ext cx="8786812" cy="483235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  <a:defRPr/>
            </a:pP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Acción de </a:t>
            </a:r>
            <a:r>
              <a:rPr lang="es-PE" sz="2800" b="1" dirty="0" err="1">
                <a:solidFill>
                  <a:schemeClr val="tx2">
                    <a:lumMod val="75000"/>
                  </a:schemeClr>
                </a:solidFill>
              </a:rPr>
              <a:t>malonil-CoA</a:t>
            </a: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 sobre </a:t>
            </a:r>
            <a:r>
              <a:rPr lang="es-PE" sz="2800" b="1" i="1" dirty="0" err="1">
                <a:solidFill>
                  <a:schemeClr val="tx2">
                    <a:lumMod val="75000"/>
                  </a:schemeClr>
                </a:solidFill>
              </a:rPr>
              <a:t>acilcarnitina</a:t>
            </a:r>
            <a:r>
              <a:rPr lang="es-PE" sz="28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PE" sz="2800" b="1" i="1" dirty="0" err="1">
                <a:solidFill>
                  <a:schemeClr val="tx2">
                    <a:lumMod val="75000"/>
                  </a:schemeClr>
                </a:solidFill>
              </a:rPr>
              <a:t>transferasa</a:t>
            </a:r>
            <a:r>
              <a:rPr lang="es-PE" sz="2800" b="1" i="1" dirty="0">
                <a:solidFill>
                  <a:schemeClr val="tx2">
                    <a:lumMod val="75000"/>
                  </a:schemeClr>
                </a:solidFill>
              </a:rPr>
              <a:t> I</a:t>
            </a: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endParaRPr lang="es-PE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-Intermediarios: Citrato (</a:t>
            </a:r>
            <a:r>
              <a:rPr lang="es-PE" sz="2800" b="1" dirty="0" err="1">
                <a:solidFill>
                  <a:schemeClr val="tx2">
                    <a:lumMod val="75000"/>
                  </a:schemeClr>
                </a:solidFill>
              </a:rPr>
              <a:t>mitoc</a:t>
            </a: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) inhibe …………….. De la Vía </a:t>
            </a:r>
            <a:r>
              <a:rPr lang="es-PE" sz="2800" b="1" dirty="0" err="1">
                <a:solidFill>
                  <a:schemeClr val="tx2">
                    <a:lumMod val="75000"/>
                  </a:schemeClr>
                </a:solidFill>
              </a:rPr>
              <a:t>Glicolítica</a:t>
            </a: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s-PE" sz="2800" b="1" dirty="0" err="1">
                <a:solidFill>
                  <a:schemeClr val="tx2">
                    <a:lumMod val="75000"/>
                  </a:schemeClr>
                </a:solidFill>
              </a:rPr>
              <a:t>citosol</a:t>
            </a:r>
            <a:r>
              <a:rPr lang="es-PE" sz="2800" b="1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Box 95"/>
          <p:cNvSpPr>
            <a:spLocks noGrp="1"/>
          </p:cNvSpPr>
          <p:nvPr>
            <p:ph type="title" idx="4294967295"/>
          </p:nvPr>
        </p:nvSpPr>
        <p:spPr>
          <a:xfrm>
            <a:off x="857224" y="214290"/>
            <a:ext cx="7769225" cy="646112"/>
          </a:xfrm>
          <a:prstGeom prst="rect">
            <a:avLst/>
          </a:prstGeom>
        </p:spPr>
        <p:txBody>
          <a:bodyPr wrap="square" lIns="92075" tIns="46038" rIns="92075" bIns="46038" numCol="1" anchor="ctr">
            <a:normAutofit/>
          </a:bodyPr>
          <a:lstStyle/>
          <a:p>
            <a:pPr marL="0" indent="0" algn="ctr"/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Regulación del metabolismo</a:t>
            </a:r>
          </a:p>
        </p:txBody>
      </p:sp>
      <p:sp>
        <p:nvSpPr>
          <p:cNvPr id="96" name="Text Box 96"/>
          <p:cNvSpPr>
            <a:spLocks/>
          </p:cNvSpPr>
          <p:nvPr/>
        </p:nvSpPr>
        <p:spPr>
          <a:xfrm>
            <a:off x="319087" y="2487612"/>
            <a:ext cx="2528887" cy="73977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round/>
            <a:headEnd/>
            <a:tailEnd/>
          </a:ln>
        </p:spPr>
        <p:txBody>
          <a:bodyPr lIns="90488" tIns="46038" rIns="90488" bIns="46038" numCol="1">
            <a:spAutoFit/>
          </a:bodyPr>
          <a:lstStyle/>
          <a:p>
            <a:pPr marL="0" indent="0"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FF3300"/>
                </a:solidFill>
                <a:latin typeface="Times New Roman" pitchFamily="18" charset="0"/>
              </a:rPr>
              <a:t>REGULACION DE ENZIMAS</a:t>
            </a:r>
          </a:p>
        </p:txBody>
      </p:sp>
      <p:sp>
        <p:nvSpPr>
          <p:cNvPr id="97" name="Text Box 97"/>
          <p:cNvSpPr>
            <a:spLocks/>
          </p:cNvSpPr>
          <p:nvPr/>
        </p:nvSpPr>
        <p:spPr>
          <a:xfrm>
            <a:off x="236537" y="5589587"/>
            <a:ext cx="3903662" cy="428625"/>
          </a:xfrm>
          <a:prstGeom prst="rect">
            <a:avLst/>
          </a:prstGeom>
          <a:solidFill>
            <a:schemeClr val="bg1"/>
          </a:solidFill>
          <a:ln w="31750">
            <a:solidFill>
              <a:srgbClr val="333333"/>
            </a:solidFill>
            <a:round/>
            <a:headEnd/>
            <a:tailEnd/>
          </a:ln>
        </p:spPr>
        <p:txBody>
          <a:bodyPr lIns="90488" tIns="46038" rIns="90488" bIns="46038" numCol="1">
            <a:spAutoFit/>
          </a:bodyPr>
          <a:lstStyle/>
          <a:p>
            <a:pPr marL="0" indent="0">
              <a:spcBef>
                <a:spcPct val="50000"/>
              </a:spcBef>
            </a:pPr>
            <a:r>
              <a:rPr lang="en-US" sz="2000" b="1" dirty="0" smtClean="0">
                <a:solidFill>
                  <a:srgbClr val="FF3300"/>
                </a:solidFill>
                <a:latin typeface="Times New Roman" pitchFamily="18" charset="0"/>
              </a:rPr>
              <a:t>COMPARTIMENTALIZACION</a:t>
            </a:r>
          </a:p>
        </p:txBody>
      </p:sp>
      <p:sp>
        <p:nvSpPr>
          <p:cNvPr id="98" name="Text Box 98"/>
          <p:cNvSpPr>
            <a:spLocks/>
          </p:cNvSpPr>
          <p:nvPr/>
        </p:nvSpPr>
        <p:spPr>
          <a:xfrm>
            <a:off x="3203575" y="1628775"/>
            <a:ext cx="1728787" cy="396875"/>
          </a:xfrm>
          <a:prstGeom prst="rect">
            <a:avLst/>
          </a:prstGeom>
          <a:noFill/>
          <a:ln>
            <a:noFill/>
          </a:ln>
        </p:spPr>
        <p:txBody>
          <a:bodyPr lIns="90488" tIns="46038" rIns="90488" bIns="46038" numCol="1">
            <a:spAutoFit/>
          </a:bodyPr>
          <a:lstStyle/>
          <a:p>
            <a:pPr marL="0" indent="0" algn="ctr">
              <a:spcBef>
                <a:spcPct val="50000"/>
              </a:spcBef>
            </a:pPr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ACTIVIDAD</a:t>
            </a:r>
          </a:p>
        </p:txBody>
      </p:sp>
      <p:sp>
        <p:nvSpPr>
          <p:cNvPr id="99" name="Text Box 99"/>
          <p:cNvSpPr>
            <a:spLocks/>
          </p:cNvSpPr>
          <p:nvPr/>
        </p:nvSpPr>
        <p:spPr>
          <a:xfrm>
            <a:off x="3167062" y="3644900"/>
            <a:ext cx="2089150" cy="1185862"/>
          </a:xfrm>
          <a:prstGeom prst="rect">
            <a:avLst/>
          </a:prstGeom>
          <a:noFill/>
          <a:ln>
            <a:noFill/>
          </a:ln>
        </p:spPr>
        <p:txBody>
          <a:bodyPr lIns="90488" tIns="46038" rIns="90488" bIns="46038" numCol="1">
            <a:spAutoFit/>
          </a:bodyPr>
          <a:lstStyle/>
          <a:p>
            <a:pPr marL="0" indent="0" algn="ctr">
              <a:spcBef>
                <a:spcPct val="50000"/>
              </a:spcBef>
            </a:pPr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CANTIDAD </a:t>
            </a:r>
          </a:p>
          <a:p>
            <a:pPr marL="0" indent="0" algn="ctr">
              <a:spcBef>
                <a:spcPct val="50000"/>
              </a:spcBef>
            </a:pPr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DE ENZIMA</a:t>
            </a:r>
          </a:p>
          <a:p>
            <a:pPr marL="0" indent="0" algn="ctr">
              <a:spcBef>
                <a:spcPct val="50000"/>
              </a:spcBef>
            </a:pPr>
            <a:r>
              <a:rPr lang="en-US" sz="1400" dirty="0" smtClean="0">
                <a:solidFill>
                  <a:schemeClr val="accent2"/>
                </a:solidFill>
                <a:latin typeface="Times New Roman" pitchFamily="18" charset="0"/>
              </a:rPr>
              <a:t>(LENTA)</a:t>
            </a:r>
          </a:p>
        </p:txBody>
      </p:sp>
      <p:grpSp>
        <p:nvGrpSpPr>
          <p:cNvPr id="2" name="Group 100"/>
          <p:cNvGrpSpPr>
            <a:grpSpLocks/>
          </p:cNvGrpSpPr>
          <p:nvPr/>
        </p:nvGrpSpPr>
        <p:grpSpPr>
          <a:xfrm>
            <a:off x="4932362" y="1125537"/>
            <a:ext cx="2303462" cy="1585912"/>
            <a:chOff x="3107" y="709"/>
            <a:chExt cx="1451" cy="999"/>
          </a:xfrm>
        </p:grpSpPr>
        <p:sp>
          <p:nvSpPr>
            <p:cNvPr id="101" name="Text Box 101"/>
            <p:cNvSpPr>
              <a:spLocks/>
            </p:cNvSpPr>
            <p:nvPr/>
          </p:nvSpPr>
          <p:spPr>
            <a:xfrm>
              <a:off x="3288" y="709"/>
              <a:ext cx="1270" cy="982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sz="1600" b="1" dirty="0" smtClean="0">
                  <a:latin typeface="Times New Roman" pitchFamily="18" charset="0"/>
                </a:rPr>
                <a:t>- [SUSTRATO]</a:t>
              </a:r>
            </a:p>
            <a:p>
              <a:pPr marL="0" indent="0">
                <a:spcBef>
                  <a:spcPct val="50000"/>
                </a:spcBef>
                <a:buFontTx/>
                <a:buChar char="-"/>
              </a:pPr>
              <a:r>
                <a:rPr lang="en-US" sz="1600" b="1" dirty="0" smtClean="0">
                  <a:latin typeface="Times New Roman" pitchFamily="18" charset="0"/>
                </a:rPr>
                <a:t> MODULADORES     ALOSTERICOS</a:t>
              </a:r>
            </a:p>
            <a:p>
              <a:pPr marL="0" indent="0">
                <a:spcBef>
                  <a:spcPct val="50000"/>
                </a:spcBef>
              </a:pPr>
              <a:r>
                <a:rPr lang="en-US" sz="1600" b="1" dirty="0" smtClean="0">
                  <a:latin typeface="Times New Roman" pitchFamily="18" charset="0"/>
                </a:rPr>
                <a:t>- MODIFICACION COVALENTE</a:t>
              </a:r>
            </a:p>
          </p:txBody>
        </p:sp>
        <p:sp>
          <p:nvSpPr>
            <p:cNvPr id="102" name="Text Box 102"/>
            <p:cNvSpPr>
              <a:spLocks/>
            </p:cNvSpPr>
            <p:nvPr/>
          </p:nvSpPr>
          <p:spPr>
            <a:xfrm>
              <a:off x="3107" y="709"/>
              <a:ext cx="137" cy="999"/>
            </a:xfrm>
            <a:custGeom>
              <a:avLst/>
              <a:gdLst/>
              <a:ahLst/>
              <a:cxnLst/>
              <a:rect l="0" t="0" r="r" b="b"/>
              <a:pathLst>
                <a:path w="136" h="998">
                  <a:moveTo>
                    <a:pt x="136" y="0"/>
                  </a:moveTo>
                  <a:lnTo>
                    <a:pt x="123" y="2"/>
                  </a:lnTo>
                  <a:lnTo>
                    <a:pt x="110" y="7"/>
                  </a:lnTo>
                  <a:lnTo>
                    <a:pt x="98" y="14"/>
                  </a:lnTo>
                  <a:lnTo>
                    <a:pt x="88" y="25"/>
                  </a:lnTo>
                  <a:lnTo>
                    <a:pt x="74" y="51"/>
                  </a:lnTo>
                  <a:lnTo>
                    <a:pt x="70" y="66"/>
                  </a:lnTo>
                  <a:lnTo>
                    <a:pt x="68" y="83"/>
                  </a:lnTo>
                  <a:lnTo>
                    <a:pt x="68" y="416"/>
                  </a:lnTo>
                  <a:lnTo>
                    <a:pt x="67" y="433"/>
                  </a:lnTo>
                  <a:lnTo>
                    <a:pt x="63" y="448"/>
                  </a:lnTo>
                  <a:lnTo>
                    <a:pt x="48" y="475"/>
                  </a:lnTo>
                  <a:lnTo>
                    <a:pt x="38" y="485"/>
                  </a:lnTo>
                  <a:lnTo>
                    <a:pt x="26" y="493"/>
                  </a:lnTo>
                  <a:lnTo>
                    <a:pt x="14" y="498"/>
                  </a:lnTo>
                  <a:lnTo>
                    <a:pt x="0" y="499"/>
                  </a:lnTo>
                  <a:lnTo>
                    <a:pt x="14" y="501"/>
                  </a:lnTo>
                  <a:lnTo>
                    <a:pt x="26" y="506"/>
                  </a:lnTo>
                  <a:lnTo>
                    <a:pt x="38" y="513"/>
                  </a:lnTo>
                  <a:lnTo>
                    <a:pt x="48" y="524"/>
                  </a:lnTo>
                  <a:lnTo>
                    <a:pt x="63" y="550"/>
                  </a:lnTo>
                  <a:lnTo>
                    <a:pt x="67" y="565"/>
                  </a:lnTo>
                  <a:lnTo>
                    <a:pt x="68" y="582"/>
                  </a:lnTo>
                  <a:lnTo>
                    <a:pt x="68" y="915"/>
                  </a:lnTo>
                  <a:lnTo>
                    <a:pt x="70" y="932"/>
                  </a:lnTo>
                  <a:lnTo>
                    <a:pt x="74" y="947"/>
                  </a:lnTo>
                  <a:lnTo>
                    <a:pt x="88" y="974"/>
                  </a:lnTo>
                  <a:lnTo>
                    <a:pt x="98" y="984"/>
                  </a:lnTo>
                  <a:lnTo>
                    <a:pt x="110" y="992"/>
                  </a:lnTo>
                  <a:lnTo>
                    <a:pt x="123" y="997"/>
                  </a:lnTo>
                  <a:lnTo>
                    <a:pt x="136" y="998"/>
                  </a:lnTo>
                </a:path>
              </a:pathLst>
            </a:custGeom>
            <a:noFill/>
            <a:ln w="38100" cap="rnd">
              <a:solidFill>
                <a:srgbClr val="0000FF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</p:grpSp>
      <p:sp>
        <p:nvSpPr>
          <p:cNvPr id="103" name="Text Box 103"/>
          <p:cNvSpPr>
            <a:spLocks/>
          </p:cNvSpPr>
          <p:nvPr/>
        </p:nvSpPr>
        <p:spPr>
          <a:xfrm>
            <a:off x="3059112" y="1268412"/>
            <a:ext cx="217487" cy="3600450"/>
          </a:xfrm>
          <a:custGeom>
            <a:avLst/>
            <a:gdLst/>
            <a:ahLst/>
            <a:cxnLst/>
            <a:rect l="0" t="0" r="r" b="b"/>
            <a:pathLst>
              <a:path w="136" h="1905">
                <a:moveTo>
                  <a:pt x="136" y="0"/>
                </a:moveTo>
                <a:lnTo>
                  <a:pt x="123" y="3"/>
                </a:lnTo>
                <a:lnTo>
                  <a:pt x="110" y="13"/>
                </a:lnTo>
                <a:lnTo>
                  <a:pt x="98" y="27"/>
                </a:lnTo>
                <a:lnTo>
                  <a:pt x="88" y="47"/>
                </a:lnTo>
                <a:lnTo>
                  <a:pt x="74" y="97"/>
                </a:lnTo>
                <a:lnTo>
                  <a:pt x="69" y="159"/>
                </a:lnTo>
                <a:lnTo>
                  <a:pt x="69" y="794"/>
                </a:lnTo>
                <a:lnTo>
                  <a:pt x="63" y="856"/>
                </a:lnTo>
                <a:lnTo>
                  <a:pt x="49" y="906"/>
                </a:lnTo>
                <a:lnTo>
                  <a:pt x="38" y="926"/>
                </a:lnTo>
                <a:lnTo>
                  <a:pt x="27" y="941"/>
                </a:lnTo>
                <a:lnTo>
                  <a:pt x="14" y="950"/>
                </a:lnTo>
                <a:lnTo>
                  <a:pt x="0" y="953"/>
                </a:lnTo>
                <a:lnTo>
                  <a:pt x="14" y="956"/>
                </a:lnTo>
                <a:lnTo>
                  <a:pt x="27" y="965"/>
                </a:lnTo>
                <a:lnTo>
                  <a:pt x="38" y="980"/>
                </a:lnTo>
                <a:lnTo>
                  <a:pt x="49" y="999"/>
                </a:lnTo>
                <a:lnTo>
                  <a:pt x="63" y="1050"/>
                </a:lnTo>
                <a:lnTo>
                  <a:pt x="69" y="1111"/>
                </a:lnTo>
                <a:lnTo>
                  <a:pt x="69" y="1747"/>
                </a:lnTo>
                <a:lnTo>
                  <a:pt x="74" y="1809"/>
                </a:lnTo>
                <a:lnTo>
                  <a:pt x="88" y="1859"/>
                </a:lnTo>
                <a:lnTo>
                  <a:pt x="98" y="1879"/>
                </a:lnTo>
                <a:lnTo>
                  <a:pt x="110" y="1893"/>
                </a:lnTo>
                <a:lnTo>
                  <a:pt x="123" y="1902"/>
                </a:lnTo>
                <a:lnTo>
                  <a:pt x="136" y="1905"/>
                </a:lnTo>
              </a:path>
            </a:pathLst>
          </a:custGeom>
          <a:noFill/>
          <a:ln w="38100" cap="rnd">
            <a:solidFill>
              <a:srgbClr val="0000FF"/>
            </a:solidFill>
            <a:round/>
            <a:headEnd/>
            <a:tailEnd/>
          </a:ln>
        </p:spPr>
        <p:txBody>
          <a:bodyPr numCol="1"/>
          <a:lstStyle/>
          <a:p>
            <a:endParaRPr/>
          </a:p>
        </p:txBody>
      </p:sp>
      <p:grpSp>
        <p:nvGrpSpPr>
          <p:cNvPr id="3" name="Group 104"/>
          <p:cNvGrpSpPr>
            <a:grpSpLocks/>
          </p:cNvGrpSpPr>
          <p:nvPr/>
        </p:nvGrpSpPr>
        <p:grpSpPr>
          <a:xfrm>
            <a:off x="5010150" y="2938462"/>
            <a:ext cx="4025900" cy="2093912"/>
            <a:chOff x="3156" y="1851"/>
            <a:chExt cx="2536" cy="1319"/>
          </a:xfrm>
        </p:grpSpPr>
        <p:sp>
          <p:nvSpPr>
            <p:cNvPr id="105" name="Text Box 105"/>
            <p:cNvSpPr>
              <a:spLocks/>
            </p:cNvSpPr>
            <p:nvPr/>
          </p:nvSpPr>
          <p:spPr>
            <a:xfrm>
              <a:off x="3289" y="1917"/>
              <a:ext cx="2403" cy="1086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sz="2000" b="1" dirty="0" smtClean="0">
                  <a:latin typeface="Times New Roman" pitchFamily="18" charset="0"/>
                </a:rPr>
                <a:t>VELOCIDAD DE SÍNTESIS</a:t>
              </a:r>
            </a:p>
            <a:p>
              <a:pPr marL="0" indent="0">
                <a:spcBef>
                  <a:spcPct val="50000"/>
                </a:spcBef>
                <a:buFontTx/>
                <a:buChar char="•"/>
              </a:pPr>
              <a:r>
                <a:rPr lang="en-US" sz="2000" dirty="0" smtClean="0">
                  <a:latin typeface="Times New Roman" pitchFamily="18" charset="0"/>
                </a:rPr>
                <a:t> TRANSCRIPCION</a:t>
              </a:r>
            </a:p>
            <a:p>
              <a:pPr marL="0" indent="0">
                <a:spcBef>
                  <a:spcPct val="50000"/>
                </a:spcBef>
                <a:buFontTx/>
                <a:buChar char="•"/>
              </a:pPr>
              <a:r>
                <a:rPr lang="en-US" sz="2000" dirty="0" smtClean="0">
                  <a:latin typeface="Times New Roman" pitchFamily="18" charset="0"/>
                </a:rPr>
                <a:t> TRADUCCION</a:t>
              </a:r>
            </a:p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latin typeface="Times New Roman" pitchFamily="18" charset="0"/>
                </a:rPr>
                <a:t>VELOCIDAD DE DEGRADACIÓN</a:t>
              </a:r>
            </a:p>
          </p:txBody>
        </p:sp>
        <p:sp>
          <p:nvSpPr>
            <p:cNvPr id="106" name="Text Box 106"/>
            <p:cNvSpPr>
              <a:spLocks/>
            </p:cNvSpPr>
            <p:nvPr/>
          </p:nvSpPr>
          <p:spPr>
            <a:xfrm>
              <a:off x="3156" y="1851"/>
              <a:ext cx="136" cy="1319"/>
            </a:xfrm>
            <a:custGeom>
              <a:avLst/>
              <a:gdLst/>
              <a:ahLst/>
              <a:cxnLst/>
              <a:rect l="0" t="0" r="r" b="b"/>
              <a:pathLst>
                <a:path w="136" h="1089">
                  <a:moveTo>
                    <a:pt x="136" y="0"/>
                  </a:moveTo>
                  <a:lnTo>
                    <a:pt x="122" y="2"/>
                  </a:lnTo>
                  <a:lnTo>
                    <a:pt x="110" y="7"/>
                  </a:lnTo>
                  <a:lnTo>
                    <a:pt x="98" y="15"/>
                  </a:lnTo>
                  <a:lnTo>
                    <a:pt x="88" y="27"/>
                  </a:lnTo>
                  <a:lnTo>
                    <a:pt x="73" y="56"/>
                  </a:lnTo>
                  <a:lnTo>
                    <a:pt x="69" y="73"/>
                  </a:lnTo>
                  <a:lnTo>
                    <a:pt x="68" y="91"/>
                  </a:lnTo>
                  <a:lnTo>
                    <a:pt x="68" y="454"/>
                  </a:lnTo>
                  <a:lnTo>
                    <a:pt x="67" y="472"/>
                  </a:lnTo>
                  <a:lnTo>
                    <a:pt x="63" y="489"/>
                  </a:lnTo>
                  <a:lnTo>
                    <a:pt x="48" y="518"/>
                  </a:lnTo>
                  <a:lnTo>
                    <a:pt x="38" y="529"/>
                  </a:lnTo>
                  <a:lnTo>
                    <a:pt x="27" y="538"/>
                  </a:lnTo>
                  <a:lnTo>
                    <a:pt x="14" y="543"/>
                  </a:lnTo>
                  <a:lnTo>
                    <a:pt x="0" y="545"/>
                  </a:lnTo>
                  <a:lnTo>
                    <a:pt x="14" y="546"/>
                  </a:lnTo>
                  <a:lnTo>
                    <a:pt x="27" y="552"/>
                  </a:lnTo>
                  <a:lnTo>
                    <a:pt x="38" y="560"/>
                  </a:lnTo>
                  <a:lnTo>
                    <a:pt x="48" y="571"/>
                  </a:lnTo>
                  <a:lnTo>
                    <a:pt x="63" y="600"/>
                  </a:lnTo>
                  <a:lnTo>
                    <a:pt x="67" y="617"/>
                  </a:lnTo>
                  <a:lnTo>
                    <a:pt x="68" y="635"/>
                  </a:lnTo>
                  <a:lnTo>
                    <a:pt x="68" y="999"/>
                  </a:lnTo>
                  <a:lnTo>
                    <a:pt x="69" y="1017"/>
                  </a:lnTo>
                  <a:lnTo>
                    <a:pt x="73" y="1034"/>
                  </a:lnTo>
                  <a:lnTo>
                    <a:pt x="88" y="1063"/>
                  </a:lnTo>
                  <a:lnTo>
                    <a:pt x="98" y="1074"/>
                  </a:lnTo>
                  <a:lnTo>
                    <a:pt x="110" y="1082"/>
                  </a:lnTo>
                  <a:lnTo>
                    <a:pt x="122" y="1087"/>
                  </a:lnTo>
                  <a:lnTo>
                    <a:pt x="136" y="1089"/>
                  </a:lnTo>
                </a:path>
              </a:pathLst>
            </a:custGeom>
            <a:noFill/>
            <a:ln w="38100" cap="rnd">
              <a:solidFill>
                <a:srgbClr val="0000FF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</p:grpSp>
      <p:sp>
        <p:nvSpPr>
          <p:cNvPr id="107" name="Text Box 107"/>
          <p:cNvSpPr txBox="1">
            <a:spLocks/>
          </p:cNvSpPr>
          <p:nvPr/>
        </p:nvSpPr>
        <p:spPr>
          <a:xfrm>
            <a:off x="3563937" y="2062162"/>
            <a:ext cx="971550" cy="307975"/>
          </a:xfrm>
          <a:prstGeom prst="rect">
            <a:avLst/>
          </a:prstGeom>
          <a:noFill/>
          <a:ln>
            <a:noFill/>
          </a:ln>
        </p:spPr>
        <p:txBody>
          <a:bodyPr wrap="none" numCol="1">
            <a:spAutoFit/>
          </a:bodyPr>
          <a:lstStyle/>
          <a:p>
            <a:pPr marL="0" indent="0"/>
            <a:r>
              <a:rPr lang="en-US" sz="1400" dirty="0" smtClean="0">
                <a:solidFill>
                  <a:schemeClr val="accent2"/>
                </a:solidFill>
                <a:latin typeface="Times New Roman" pitchFamily="18" charset="0"/>
              </a:rPr>
              <a:t>(RÁPIDA)</a:t>
            </a:r>
          </a:p>
        </p:txBody>
      </p:sp>
      <p:grpSp>
        <p:nvGrpSpPr>
          <p:cNvPr id="4" name="Group 108"/>
          <p:cNvGrpSpPr>
            <a:grpSpLocks/>
          </p:cNvGrpSpPr>
          <p:nvPr/>
        </p:nvGrpSpPr>
        <p:grpSpPr>
          <a:xfrm>
            <a:off x="4211637" y="4997450"/>
            <a:ext cx="4464050" cy="1585912"/>
            <a:chOff x="2653" y="3148"/>
            <a:chExt cx="2812" cy="999"/>
          </a:xfrm>
        </p:grpSpPr>
        <p:sp>
          <p:nvSpPr>
            <p:cNvPr id="109" name="Text Box 109"/>
            <p:cNvSpPr>
              <a:spLocks/>
            </p:cNvSpPr>
            <p:nvPr/>
          </p:nvSpPr>
          <p:spPr>
            <a:xfrm>
              <a:off x="2838" y="3249"/>
              <a:ext cx="949" cy="25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CITOSOL</a:t>
              </a:r>
            </a:p>
          </p:txBody>
        </p:sp>
        <p:sp>
          <p:nvSpPr>
            <p:cNvPr id="110" name="Text Box 110"/>
            <p:cNvSpPr>
              <a:spLocks/>
            </p:cNvSpPr>
            <p:nvPr/>
          </p:nvSpPr>
          <p:spPr>
            <a:xfrm>
              <a:off x="2810" y="3860"/>
              <a:ext cx="1340" cy="25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MITOCONDRIA</a:t>
              </a:r>
            </a:p>
          </p:txBody>
        </p:sp>
        <p:sp>
          <p:nvSpPr>
            <p:cNvPr id="111" name="Text Box 111"/>
            <p:cNvSpPr>
              <a:spLocks/>
            </p:cNvSpPr>
            <p:nvPr/>
          </p:nvSpPr>
          <p:spPr>
            <a:xfrm>
              <a:off x="2653" y="3148"/>
              <a:ext cx="189" cy="999"/>
            </a:xfrm>
            <a:custGeom>
              <a:avLst/>
              <a:gdLst/>
              <a:ahLst/>
              <a:cxnLst/>
              <a:rect l="0" t="0" r="r" b="b"/>
              <a:pathLst>
                <a:path w="226" h="998">
                  <a:moveTo>
                    <a:pt x="226" y="0"/>
                  </a:moveTo>
                  <a:lnTo>
                    <a:pt x="204" y="2"/>
                  </a:lnTo>
                  <a:lnTo>
                    <a:pt x="182" y="6"/>
                  </a:lnTo>
                  <a:lnTo>
                    <a:pt x="163" y="14"/>
                  </a:lnTo>
                  <a:lnTo>
                    <a:pt x="146" y="24"/>
                  </a:lnTo>
                  <a:lnTo>
                    <a:pt x="133" y="37"/>
                  </a:lnTo>
                  <a:lnTo>
                    <a:pt x="122" y="51"/>
                  </a:lnTo>
                  <a:lnTo>
                    <a:pt x="116" y="67"/>
                  </a:lnTo>
                  <a:lnTo>
                    <a:pt x="113" y="84"/>
                  </a:lnTo>
                  <a:lnTo>
                    <a:pt x="113" y="416"/>
                  </a:lnTo>
                  <a:lnTo>
                    <a:pt x="111" y="433"/>
                  </a:lnTo>
                  <a:lnTo>
                    <a:pt x="105" y="448"/>
                  </a:lnTo>
                  <a:lnTo>
                    <a:pt x="94" y="462"/>
                  </a:lnTo>
                  <a:lnTo>
                    <a:pt x="80" y="475"/>
                  </a:lnTo>
                  <a:lnTo>
                    <a:pt x="63" y="485"/>
                  </a:lnTo>
                  <a:lnTo>
                    <a:pt x="44" y="493"/>
                  </a:lnTo>
                  <a:lnTo>
                    <a:pt x="23" y="497"/>
                  </a:lnTo>
                  <a:lnTo>
                    <a:pt x="0" y="499"/>
                  </a:lnTo>
                  <a:lnTo>
                    <a:pt x="23" y="501"/>
                  </a:lnTo>
                  <a:lnTo>
                    <a:pt x="44" y="505"/>
                  </a:lnTo>
                  <a:lnTo>
                    <a:pt x="63" y="513"/>
                  </a:lnTo>
                  <a:lnTo>
                    <a:pt x="80" y="523"/>
                  </a:lnTo>
                  <a:lnTo>
                    <a:pt x="94" y="536"/>
                  </a:lnTo>
                  <a:lnTo>
                    <a:pt x="105" y="550"/>
                  </a:lnTo>
                  <a:lnTo>
                    <a:pt x="111" y="566"/>
                  </a:lnTo>
                  <a:lnTo>
                    <a:pt x="113" y="583"/>
                  </a:lnTo>
                  <a:lnTo>
                    <a:pt x="113" y="915"/>
                  </a:lnTo>
                  <a:lnTo>
                    <a:pt x="116" y="932"/>
                  </a:lnTo>
                  <a:lnTo>
                    <a:pt x="122" y="947"/>
                  </a:lnTo>
                  <a:lnTo>
                    <a:pt x="133" y="961"/>
                  </a:lnTo>
                  <a:lnTo>
                    <a:pt x="146" y="974"/>
                  </a:lnTo>
                  <a:lnTo>
                    <a:pt x="163" y="984"/>
                  </a:lnTo>
                  <a:lnTo>
                    <a:pt x="182" y="992"/>
                  </a:lnTo>
                  <a:lnTo>
                    <a:pt x="204" y="996"/>
                  </a:lnTo>
                  <a:lnTo>
                    <a:pt x="226" y="998"/>
                  </a:lnTo>
                </a:path>
              </a:pathLst>
            </a:custGeom>
            <a:noFill/>
            <a:ln w="38100" cap="rnd">
              <a:solidFill>
                <a:srgbClr val="0000FF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  <p:sp>
          <p:nvSpPr>
            <p:cNvPr id="112" name="Text Box 112"/>
            <p:cNvSpPr>
              <a:spLocks/>
            </p:cNvSpPr>
            <p:nvPr/>
          </p:nvSpPr>
          <p:spPr>
            <a:xfrm>
              <a:off x="2835" y="3543"/>
              <a:ext cx="1267" cy="25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PEROXISOMA</a:t>
              </a:r>
            </a:p>
          </p:txBody>
        </p:sp>
        <p:sp>
          <p:nvSpPr>
            <p:cNvPr id="113" name="Text Box 113"/>
            <p:cNvSpPr>
              <a:spLocks/>
            </p:cNvSpPr>
            <p:nvPr/>
          </p:nvSpPr>
          <p:spPr>
            <a:xfrm>
              <a:off x="4195" y="3249"/>
              <a:ext cx="1270" cy="442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RETIC. ENDOPLASM.</a:t>
              </a:r>
            </a:p>
          </p:txBody>
        </p:sp>
        <p:sp>
          <p:nvSpPr>
            <p:cNvPr id="114" name="Text Box 114"/>
            <p:cNvSpPr>
              <a:spLocks/>
            </p:cNvSpPr>
            <p:nvPr/>
          </p:nvSpPr>
          <p:spPr>
            <a:xfrm>
              <a:off x="4290" y="3815"/>
              <a:ext cx="1085" cy="25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99"/>
                  </a:solidFill>
                  <a:latin typeface="Times New Roman" pitchFamily="18" charset="0"/>
                </a:rPr>
                <a:t>LISOSOMA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114300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dirty="0" smtClean="0"/>
              <a:t>Regulación de Enzimas </a:t>
            </a:r>
            <a:r>
              <a:rPr lang="es-AR" dirty="0" err="1" smtClean="0"/>
              <a:t>Alostericas</a:t>
            </a:r>
            <a:r>
              <a:rPr lang="es-AR" dirty="0" smtClean="0"/>
              <a:t>: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71500" y="1857375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s-ES" sz="3200" kern="0" dirty="0">
                <a:latin typeface="+mn-lt"/>
              </a:rPr>
              <a:t>Metabolismo de Hidratos de Carbono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s-ES" sz="3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s-ES" sz="3200" kern="0" dirty="0">
                <a:latin typeface="+mn-lt"/>
              </a:rPr>
              <a:t>Metabolismo de Lípidos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s-ES" sz="3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s-ES" sz="3200" kern="0" dirty="0">
                <a:latin typeface="+mn-lt"/>
              </a:rPr>
              <a:t>Metabolismo de Aminoácidos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ES" sz="3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s-ES" sz="3200" kern="0" dirty="0">
                <a:latin typeface="+mn-lt"/>
              </a:rPr>
              <a:t>Metabolismo de Nucleótidos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s-ES" sz="3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ES" sz="3200" kern="0" dirty="0">
              <a:latin typeface="+mn-lt"/>
            </a:endParaRPr>
          </a:p>
        </p:txBody>
      </p:sp>
      <p:grpSp>
        <p:nvGrpSpPr>
          <p:cNvPr id="2" name="7 Grupo"/>
          <p:cNvGrpSpPr>
            <a:grpSpLocks/>
          </p:cNvGrpSpPr>
          <p:nvPr/>
        </p:nvGrpSpPr>
        <p:grpSpPr bwMode="auto">
          <a:xfrm>
            <a:off x="285720" y="0"/>
            <a:ext cx="9144000" cy="10001495"/>
            <a:chOff x="581463" y="-3786124"/>
            <a:chExt cx="7858180" cy="10001206"/>
          </a:xfrm>
        </p:grpSpPr>
        <p:sp>
          <p:nvSpPr>
            <p:cNvPr id="4" name="3 CuadroTexto"/>
            <p:cNvSpPr txBox="1"/>
            <p:nvPr/>
          </p:nvSpPr>
          <p:spPr>
            <a:xfrm>
              <a:off x="581463" y="-3786124"/>
              <a:ext cx="7858180" cy="618630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es-PE" sz="2200" b="1" dirty="0"/>
                <a:t>Vía </a:t>
              </a:r>
              <a:r>
                <a:rPr lang="es-PE" sz="2200" b="1" dirty="0" err="1"/>
                <a:t>Glicolítica</a:t>
              </a:r>
              <a:r>
                <a:rPr lang="es-PE" sz="2200" b="1" dirty="0"/>
                <a:t>:</a:t>
              </a:r>
            </a:p>
            <a:p>
              <a:pPr algn="just">
                <a:defRPr/>
              </a:pPr>
              <a:endParaRPr lang="es-PE" sz="2200" b="1" dirty="0"/>
            </a:p>
            <a:p>
              <a:pPr algn="just">
                <a:defRPr/>
              </a:pPr>
              <a:r>
                <a:rPr lang="es-PE" sz="2200" b="1" dirty="0" err="1"/>
                <a:t>Hexoquinasa</a:t>
              </a:r>
              <a:r>
                <a:rPr lang="es-PE" sz="2200" b="1" dirty="0"/>
                <a:t> </a:t>
              </a:r>
              <a:r>
                <a:rPr lang="es-PE" sz="2200" dirty="0"/>
                <a:t>            </a:t>
              </a:r>
              <a:r>
                <a:rPr lang="es-MX" sz="2200" b="1" dirty="0">
                  <a:solidFill>
                    <a:schemeClr val="accent2"/>
                  </a:solidFill>
                </a:rPr>
                <a:t>(-) </a:t>
              </a:r>
              <a:r>
                <a:rPr lang="es-ES" sz="2200" b="1" dirty="0">
                  <a:solidFill>
                    <a:schemeClr val="accent2"/>
                  </a:solidFill>
                </a:rPr>
                <a:t>Glucosa 6 P  y ATP    </a:t>
              </a:r>
              <a:r>
                <a:rPr lang="es-MX" sz="2200" b="1" dirty="0"/>
                <a:t>(+)Glucosa</a:t>
              </a:r>
            </a:p>
            <a:p>
              <a:pPr algn="just">
                <a:defRPr/>
              </a:pPr>
              <a:endParaRPr lang="es-PE" sz="2200" dirty="0"/>
            </a:p>
            <a:p>
              <a:pPr>
                <a:defRPr/>
              </a:pPr>
              <a:r>
                <a:rPr lang="es-PE" sz="2200" b="1" dirty="0" err="1"/>
                <a:t>Fosfofructoquinasa</a:t>
              </a:r>
              <a:r>
                <a:rPr lang="es-PE" sz="2200" dirty="0"/>
                <a:t> </a:t>
              </a:r>
              <a:r>
                <a:rPr lang="es-AR" sz="2200" b="1" dirty="0">
                  <a:solidFill>
                    <a:schemeClr val="accent2"/>
                  </a:solidFill>
                  <a:latin typeface="Arial" charset="0"/>
                  <a:cs typeface="Arial" charset="0"/>
                </a:rPr>
                <a:t>(-) ATP, NADH, Citrato y AG de </a:t>
              </a:r>
            </a:p>
            <a:p>
              <a:pPr>
                <a:defRPr/>
              </a:pPr>
              <a:r>
                <a:rPr lang="es-AR" sz="2200" b="1" dirty="0">
                  <a:solidFill>
                    <a:schemeClr val="accent2"/>
                  </a:solidFill>
                  <a:latin typeface="Arial" charset="0"/>
                  <a:cs typeface="Arial" charset="0"/>
                </a:rPr>
                <a:t>                              cadena larga y  </a:t>
              </a:r>
              <a:r>
                <a:rPr lang="es-AR" sz="2200" b="1" dirty="0">
                  <a:latin typeface="Arial" charset="0"/>
                  <a:cs typeface="Arial" charset="0"/>
                </a:rPr>
                <a:t>(+) ADP ó AMP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s-PE" sz="2200" b="1" dirty="0" err="1"/>
                <a:t>Piruvato</a:t>
              </a:r>
              <a:r>
                <a:rPr lang="es-PE" sz="2200" b="1" dirty="0"/>
                <a:t> quinasa</a:t>
              </a:r>
              <a:r>
                <a:rPr lang="es-ES" sz="2200" b="1" dirty="0">
                  <a:solidFill>
                    <a:schemeClr val="accent2"/>
                  </a:solidFill>
                </a:rPr>
                <a:t>(-) ATP    y  </a:t>
              </a:r>
              <a:r>
                <a:rPr lang="es-ES" sz="2200" b="1" dirty="0"/>
                <a:t>(+)  Fruc-1,6-bis-P</a:t>
              </a:r>
              <a:r>
                <a:rPr lang="es-ES" sz="2200" b="1" dirty="0">
                  <a:solidFill>
                    <a:schemeClr val="accent2"/>
                  </a:solidFill>
                </a:rPr>
                <a:t>   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s-ES" sz="2200" b="1" i="1" dirty="0" err="1"/>
                <a:t>Gluconeogénesis</a:t>
              </a:r>
              <a:r>
                <a:rPr lang="es-ES" sz="2200" b="1" i="1" dirty="0"/>
                <a:t>: 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s-ES" sz="2200" b="1" i="1" dirty="0" err="1"/>
                <a:t>Piruvato</a:t>
              </a:r>
              <a:r>
                <a:rPr lang="es-ES" sz="2200" b="1" i="1" dirty="0"/>
                <a:t> </a:t>
              </a:r>
              <a:r>
                <a:rPr lang="es-ES" sz="2200" b="1" i="1" dirty="0" err="1"/>
                <a:t>carboxilasa</a:t>
              </a:r>
              <a:r>
                <a:rPr lang="es-ES" sz="2200" b="1" i="1" dirty="0"/>
                <a:t>: </a:t>
              </a:r>
              <a:r>
                <a:rPr lang="es-MX" sz="2200" b="1" dirty="0"/>
                <a:t>(+) </a:t>
              </a:r>
              <a:r>
                <a:rPr lang="es-MX" sz="2200" b="1" dirty="0" err="1"/>
                <a:t>Acetil-CoA</a:t>
              </a:r>
              <a:endParaRPr lang="es-ES" sz="2200" b="1" dirty="0"/>
            </a:p>
            <a:p>
              <a:pPr>
                <a:spcBef>
                  <a:spcPct val="50000"/>
                </a:spcBef>
                <a:defRPr/>
              </a:pPr>
              <a:r>
                <a:rPr lang="es-ES" sz="2200" b="1" i="1" dirty="0"/>
                <a:t>Fructosa-1,6 </a:t>
              </a:r>
              <a:r>
                <a:rPr lang="es-ES" sz="2200" b="1" i="1" dirty="0" err="1"/>
                <a:t>bisfosfatasa</a:t>
              </a:r>
              <a:r>
                <a:rPr lang="es-ES" sz="2200" b="1" i="1" dirty="0"/>
                <a:t>: </a:t>
              </a:r>
              <a:r>
                <a:rPr lang="es-MX" sz="2200" b="1" dirty="0"/>
                <a:t>(-) AMP y ADP</a:t>
              </a:r>
              <a:endParaRPr lang="es-ES" sz="2200" b="1" dirty="0"/>
            </a:p>
            <a:p>
              <a:pPr algn="just">
                <a:defRPr/>
              </a:pPr>
              <a:endParaRPr lang="es-PE" sz="2200" b="1" dirty="0"/>
            </a:p>
            <a:p>
              <a:pPr algn="just">
                <a:defRPr/>
              </a:pPr>
              <a:r>
                <a:rPr lang="es-PE" sz="2200" b="1" dirty="0"/>
                <a:t>Ciclo de </a:t>
              </a:r>
              <a:r>
                <a:rPr lang="es-PE" sz="2200" b="1" dirty="0" err="1"/>
                <a:t>Krebs</a:t>
              </a:r>
              <a:endParaRPr lang="es-PE" sz="2200" b="1" dirty="0"/>
            </a:p>
            <a:p>
              <a:pPr algn="just">
                <a:defRPr/>
              </a:pPr>
              <a:endParaRPr lang="es-PE" sz="2200" b="1" dirty="0"/>
            </a:p>
            <a:p>
              <a:pPr algn="just">
                <a:defRPr/>
              </a:pPr>
              <a:r>
                <a:rPr lang="es-PE" sz="2200" dirty="0"/>
                <a:t>Citrato </a:t>
              </a:r>
              <a:r>
                <a:rPr lang="es-PE" sz="2200" dirty="0" err="1"/>
                <a:t>Sintasa</a:t>
              </a:r>
              <a:endParaRPr lang="es-PE" sz="2200" dirty="0"/>
            </a:p>
            <a:p>
              <a:pPr algn="just">
                <a:defRPr/>
              </a:pPr>
              <a:r>
                <a:rPr lang="es-PE" sz="2200" dirty="0" err="1"/>
                <a:t>Isocitrato</a:t>
              </a:r>
              <a:r>
                <a:rPr lang="es-PE" sz="2200" dirty="0"/>
                <a:t> Deshidrogenasa             (-) ATP y NADH y (+) ADP</a:t>
              </a:r>
            </a:p>
            <a:p>
              <a:pPr algn="just">
                <a:defRPr/>
              </a:pPr>
              <a:r>
                <a:rPr lang="es-PE" sz="2200" dirty="0">
                  <a:latin typeface="Symbol" pitchFamily="18" charset="2"/>
                </a:rPr>
                <a:t>a</a:t>
              </a:r>
              <a:r>
                <a:rPr lang="es-PE" sz="2200" dirty="0"/>
                <a:t>-</a:t>
              </a:r>
              <a:r>
                <a:rPr lang="es-PE" sz="2200" dirty="0" err="1"/>
                <a:t>cetogltarato</a:t>
              </a:r>
              <a:r>
                <a:rPr lang="es-PE" sz="2200" dirty="0"/>
                <a:t> deshidrogenasa</a:t>
              </a:r>
            </a:p>
          </p:txBody>
        </p:sp>
        <p:sp>
          <p:nvSpPr>
            <p:cNvPr id="25609" name="4 Cerrar llave"/>
            <p:cNvSpPr>
              <a:spLocks/>
            </p:cNvSpPr>
            <p:nvPr/>
          </p:nvSpPr>
          <p:spPr bwMode="auto">
            <a:xfrm>
              <a:off x="3929058" y="5072074"/>
              <a:ext cx="500066" cy="1143008"/>
            </a:xfrm>
            <a:prstGeom prst="rightBrace">
              <a:avLst>
                <a:gd name="adj1" fmla="val 8328"/>
                <a:gd name="adj2" fmla="val 51569"/>
              </a:avLst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" name="7 CuadroTexto"/>
          <p:cNvSpPr txBox="1"/>
          <p:nvPr/>
        </p:nvSpPr>
        <p:spPr>
          <a:xfrm rot="19395436">
            <a:off x="1100788" y="2457146"/>
            <a:ext cx="8572560" cy="107721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AR" sz="3200" b="1" dirty="0" smtClean="0"/>
              <a:t>INDIQUE ENZIMAS REGULADORAS EN CADA UNO DE LOS METABOLISMO:</a:t>
            </a:r>
            <a:endParaRPr lang="en-US" sz="32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285720" y="0"/>
            <a:ext cx="9144000" cy="6555641"/>
          </a:xfrm>
          <a:prstGeom prst="rect">
            <a:avLst/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>
            <a:spAutoFit/>
          </a:bodyPr>
          <a:lstStyle/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PE" sz="2800" b="1" dirty="0"/>
              <a:t>Lípidos</a:t>
            </a:r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ES" sz="2800" b="1" i="1" dirty="0" err="1">
                <a:solidFill>
                  <a:srgbClr val="3333FF"/>
                </a:solidFill>
              </a:rPr>
              <a:t>Acetil-CoA</a:t>
            </a:r>
            <a:r>
              <a:rPr lang="es-ES" sz="2800" b="1" i="1" dirty="0">
                <a:solidFill>
                  <a:srgbClr val="3333FF"/>
                </a:solidFill>
              </a:rPr>
              <a:t> </a:t>
            </a:r>
            <a:r>
              <a:rPr lang="es-ES" sz="2800" b="1" i="1" dirty="0" err="1">
                <a:solidFill>
                  <a:srgbClr val="3333FF"/>
                </a:solidFill>
              </a:rPr>
              <a:t>carboxilasa</a:t>
            </a:r>
            <a:r>
              <a:rPr lang="es-ES" sz="2800" b="1" i="1" dirty="0">
                <a:solidFill>
                  <a:srgbClr val="3333FF"/>
                </a:solidFill>
              </a:rPr>
              <a:t>: </a:t>
            </a:r>
            <a:r>
              <a:rPr lang="es-ES" sz="2800" b="1" dirty="0">
                <a:solidFill>
                  <a:srgbClr val="3333FF"/>
                </a:solidFill>
              </a:rPr>
              <a:t>(+)</a:t>
            </a:r>
            <a:r>
              <a:rPr lang="es-ES" sz="2800" b="1" i="1" dirty="0">
                <a:solidFill>
                  <a:srgbClr val="3333FF"/>
                </a:solidFill>
              </a:rPr>
              <a:t> </a:t>
            </a:r>
            <a:r>
              <a:rPr lang="es-ES" sz="2800" b="1" dirty="0"/>
              <a:t>Citrato ; (-) </a:t>
            </a:r>
            <a:r>
              <a:rPr lang="es-ES" sz="2800" b="1" dirty="0" err="1"/>
              <a:t>Palmitoil-CoA</a:t>
            </a:r>
            <a:endParaRPr lang="es-ES" sz="2800" dirty="0"/>
          </a:p>
          <a:p>
            <a:pPr algn="just">
              <a:defRPr/>
            </a:pPr>
            <a:r>
              <a:rPr lang="es-ES" sz="2800" b="1" dirty="0"/>
              <a:t>                                                  (-) A.G. </a:t>
            </a:r>
            <a:r>
              <a:rPr lang="es-ES" sz="2800" b="1" dirty="0" err="1"/>
              <a:t>poliinsaturados</a:t>
            </a:r>
            <a:endParaRPr lang="es-ES" sz="2800" b="1" dirty="0"/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PE" sz="2800" b="1" dirty="0"/>
              <a:t>Aminoácidos</a:t>
            </a:r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PE" sz="2800" dirty="0" err="1"/>
              <a:t>Glutamato</a:t>
            </a:r>
            <a:r>
              <a:rPr lang="es-PE" sz="2800" dirty="0"/>
              <a:t> deshidrogenasa (-) ATP y NADH</a:t>
            </a:r>
          </a:p>
          <a:p>
            <a:pPr algn="just">
              <a:defRPr/>
            </a:pPr>
            <a:endParaRPr lang="es-PE" sz="2800" dirty="0"/>
          </a:p>
          <a:p>
            <a:pPr algn="just">
              <a:defRPr/>
            </a:pPr>
            <a:r>
              <a:rPr lang="es-PE" sz="2800" b="1" dirty="0"/>
              <a:t>Nucleótidos </a:t>
            </a:r>
            <a:r>
              <a:rPr lang="es-PE" sz="2800" b="1" dirty="0" err="1"/>
              <a:t>Pirimidínicos</a:t>
            </a:r>
            <a:endParaRPr lang="es-PE" sz="2800" b="1" dirty="0"/>
          </a:p>
          <a:p>
            <a:pPr algn="just">
              <a:defRPr/>
            </a:pPr>
            <a:endParaRPr lang="es-PE" sz="2800" b="1" dirty="0"/>
          </a:p>
          <a:p>
            <a:pPr algn="just">
              <a:defRPr/>
            </a:pPr>
            <a:r>
              <a:rPr lang="es-PE" sz="2800" dirty="0" err="1"/>
              <a:t>Aspartato</a:t>
            </a:r>
            <a:r>
              <a:rPr lang="es-PE" sz="2800" dirty="0"/>
              <a:t> </a:t>
            </a:r>
            <a:r>
              <a:rPr lang="es-PE" sz="2800" dirty="0" err="1"/>
              <a:t>transcarbamilasa</a:t>
            </a:r>
            <a:r>
              <a:rPr lang="es-PE" sz="2800" dirty="0"/>
              <a:t> (-) CTP</a:t>
            </a:r>
          </a:p>
          <a:p>
            <a:pPr>
              <a:defRPr/>
            </a:pPr>
            <a:endParaRPr lang="es-P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571625"/>
            <a:ext cx="7772400" cy="5286375"/>
          </a:xfrm>
        </p:spPr>
        <p:txBody>
          <a:bodyPr/>
          <a:lstStyle/>
          <a:p>
            <a:pPr eaLnBrk="1" hangingPunct="1"/>
            <a:r>
              <a:rPr lang="es-ES" smtClean="0"/>
              <a:t>Metabolismo de Hidratos de Carbono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Metabolismo de Lípidos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>
              <a:buFontTx/>
              <a:buNone/>
            </a:pPr>
            <a:endParaRPr lang="es-ES" smtClean="0"/>
          </a:p>
          <a:p>
            <a:pPr eaLnBrk="1" hangingPunct="1">
              <a:buFontTx/>
              <a:buNone/>
            </a:pPr>
            <a:endParaRPr lang="es-ES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428625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mtClean="0"/>
              <a:t>Regulación Covalente</a:t>
            </a:r>
            <a:endParaRPr lang="es-ES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357188" y="1571625"/>
            <a:ext cx="8786812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s-PE" sz="2800" b="1" dirty="0"/>
              <a:t>METABOLISMO DE HIDRATOS DE CARBONO</a:t>
            </a:r>
          </a:p>
          <a:p>
            <a:pPr>
              <a:defRPr/>
            </a:pPr>
            <a:endParaRPr lang="es-PE" sz="2800" b="1" dirty="0"/>
          </a:p>
          <a:p>
            <a:pPr>
              <a:defRPr/>
            </a:pPr>
            <a:r>
              <a:rPr lang="es-PE" sz="2800" b="1" i="1" dirty="0" err="1"/>
              <a:t>Piruvato</a:t>
            </a:r>
            <a:r>
              <a:rPr lang="es-PE" sz="2800" b="1" i="1" dirty="0"/>
              <a:t> </a:t>
            </a:r>
            <a:r>
              <a:rPr lang="es-PE" sz="2800" b="1" i="1" dirty="0" smtClean="0"/>
              <a:t>quinasa</a:t>
            </a:r>
            <a:r>
              <a:rPr lang="es-PE" sz="2800" b="1" i="1" dirty="0" smtClean="0">
                <a:solidFill>
                  <a:srgbClr val="C00000"/>
                </a:solidFill>
              </a:rPr>
              <a:t> (Se activa x </a:t>
            </a:r>
            <a:r>
              <a:rPr lang="es-PE" sz="2800" b="1" i="1" dirty="0" err="1" smtClean="0">
                <a:solidFill>
                  <a:srgbClr val="C00000"/>
                </a:solidFill>
              </a:rPr>
              <a:t>desfosforilación</a:t>
            </a:r>
            <a:r>
              <a:rPr lang="es-PE" sz="2800" b="1" i="1" dirty="0" smtClean="0">
                <a:solidFill>
                  <a:srgbClr val="C00000"/>
                </a:solidFill>
              </a:rPr>
              <a:t>)</a:t>
            </a:r>
            <a:endParaRPr lang="es-PE" sz="2800" b="1" i="1" dirty="0"/>
          </a:p>
          <a:p>
            <a:pPr>
              <a:defRPr/>
            </a:pPr>
            <a:endParaRPr lang="es-PE" sz="2800" b="1" i="1" dirty="0"/>
          </a:p>
          <a:p>
            <a:pPr>
              <a:defRPr/>
            </a:pPr>
            <a:r>
              <a:rPr lang="es-PE" sz="2800" b="1" i="1" dirty="0" err="1"/>
              <a:t>Piruvato</a:t>
            </a:r>
            <a:r>
              <a:rPr lang="es-PE" sz="2800" b="1" i="1" dirty="0"/>
              <a:t> </a:t>
            </a:r>
            <a:r>
              <a:rPr lang="es-PE" sz="2800" b="1" i="1" dirty="0" smtClean="0"/>
              <a:t>Deshidrogenasa  </a:t>
            </a:r>
            <a:r>
              <a:rPr lang="es-PE" sz="2800" b="1" i="1" dirty="0" smtClean="0">
                <a:solidFill>
                  <a:srgbClr val="C00000"/>
                </a:solidFill>
              </a:rPr>
              <a:t>(Se activa x </a:t>
            </a:r>
            <a:r>
              <a:rPr lang="es-PE" sz="2800" b="1" i="1" dirty="0" err="1" smtClean="0">
                <a:solidFill>
                  <a:srgbClr val="C00000"/>
                </a:solidFill>
              </a:rPr>
              <a:t>desfosforilación</a:t>
            </a:r>
            <a:r>
              <a:rPr lang="es-PE" sz="2800" b="1" i="1" dirty="0" smtClean="0">
                <a:solidFill>
                  <a:srgbClr val="C00000"/>
                </a:solidFill>
              </a:rPr>
              <a:t>)</a:t>
            </a:r>
            <a:endParaRPr lang="es-PE" sz="2800" b="1" i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s-ES" sz="2800" b="1" i="1" dirty="0">
                <a:solidFill>
                  <a:srgbClr val="C00000"/>
                </a:solidFill>
              </a:rPr>
              <a:t/>
            </a:r>
            <a:br>
              <a:rPr lang="es-ES" sz="2800" b="1" i="1" dirty="0">
                <a:solidFill>
                  <a:srgbClr val="C00000"/>
                </a:solidFill>
              </a:rPr>
            </a:br>
            <a:r>
              <a:rPr lang="es-PE" sz="2800" b="1" i="1" dirty="0" smtClean="0"/>
              <a:t>Glucógeno </a:t>
            </a:r>
            <a:r>
              <a:rPr lang="es-PE" sz="2800" b="1" i="1" dirty="0" err="1" smtClean="0"/>
              <a:t>fosforilasa</a:t>
            </a:r>
            <a:r>
              <a:rPr lang="es-PE" sz="2800" b="1" i="1" dirty="0" smtClean="0"/>
              <a:t> </a:t>
            </a:r>
            <a:r>
              <a:rPr lang="es-PE" sz="2800" b="1" i="1" dirty="0" smtClean="0">
                <a:solidFill>
                  <a:srgbClr val="0000FF"/>
                </a:solidFill>
              </a:rPr>
              <a:t>(Se activa x </a:t>
            </a:r>
            <a:r>
              <a:rPr lang="es-PE" sz="2800" b="1" i="1" dirty="0" err="1" smtClean="0">
                <a:solidFill>
                  <a:srgbClr val="0000FF"/>
                </a:solidFill>
              </a:rPr>
              <a:t>fosforilación</a:t>
            </a:r>
            <a:r>
              <a:rPr lang="es-PE" sz="2800" b="1" i="1" dirty="0" smtClean="0">
                <a:solidFill>
                  <a:srgbClr val="0000FF"/>
                </a:solidFill>
              </a:rPr>
              <a:t>)</a:t>
            </a:r>
            <a:endParaRPr lang="es-PE" sz="2800" b="1" i="1" dirty="0">
              <a:solidFill>
                <a:srgbClr val="0000FF"/>
              </a:solidFill>
            </a:endParaRPr>
          </a:p>
          <a:p>
            <a:pPr>
              <a:defRPr/>
            </a:pPr>
            <a:endParaRPr lang="es-PE" sz="2800" b="1" i="1" dirty="0"/>
          </a:p>
          <a:p>
            <a:pPr>
              <a:defRPr/>
            </a:pPr>
            <a:r>
              <a:rPr lang="es-PE" sz="2800" b="1" i="1" dirty="0"/>
              <a:t>Glucógeno </a:t>
            </a:r>
            <a:r>
              <a:rPr lang="es-PE" sz="2800" b="1" i="1" dirty="0" err="1" smtClean="0"/>
              <a:t>Sintasa</a:t>
            </a:r>
            <a:r>
              <a:rPr lang="es-PE" sz="2800" b="1" i="1" dirty="0" smtClean="0"/>
              <a:t> </a:t>
            </a:r>
            <a:r>
              <a:rPr lang="es-PE" sz="2800" b="1" i="1" dirty="0" smtClean="0">
                <a:solidFill>
                  <a:srgbClr val="C00000"/>
                </a:solidFill>
              </a:rPr>
              <a:t>(Se activa x </a:t>
            </a:r>
            <a:r>
              <a:rPr lang="es-PE" sz="2800" b="1" i="1" dirty="0" err="1" smtClean="0">
                <a:solidFill>
                  <a:srgbClr val="C00000"/>
                </a:solidFill>
              </a:rPr>
              <a:t>desfosforilación</a:t>
            </a:r>
            <a:r>
              <a:rPr lang="es-PE" sz="2800" b="1" i="1" dirty="0" smtClean="0">
                <a:solidFill>
                  <a:srgbClr val="C00000"/>
                </a:solidFill>
              </a:rPr>
              <a:t>)</a:t>
            </a:r>
            <a:endParaRPr lang="es-PE" sz="2800" b="1" i="1" dirty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428596" y="1428736"/>
            <a:ext cx="8501063" cy="440120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PE" sz="2800" b="1" dirty="0"/>
              <a:t>METABOLISMO DE LIPIDOS</a:t>
            </a:r>
          </a:p>
          <a:p>
            <a:pPr algn="ctr"/>
            <a:endParaRPr lang="es-PE" sz="2800" b="1" dirty="0"/>
          </a:p>
          <a:p>
            <a:pPr algn="ctr"/>
            <a:endParaRPr lang="es-PE" sz="2800" b="1" dirty="0"/>
          </a:p>
          <a:p>
            <a:pPr algn="just"/>
            <a:r>
              <a:rPr lang="es-PE" sz="2800" b="1" dirty="0"/>
              <a:t>Lipasa Hormona </a:t>
            </a:r>
            <a:r>
              <a:rPr lang="es-PE" sz="2800" b="1" dirty="0" smtClean="0"/>
              <a:t>Sensible</a:t>
            </a:r>
            <a:r>
              <a:rPr lang="es-PE" sz="2800" b="1" i="1" dirty="0" smtClean="0">
                <a:solidFill>
                  <a:srgbClr val="C00000"/>
                </a:solidFill>
              </a:rPr>
              <a:t> </a:t>
            </a:r>
            <a:r>
              <a:rPr lang="es-PE" sz="2800" b="1" i="1" dirty="0" smtClean="0">
                <a:solidFill>
                  <a:srgbClr val="0000FF"/>
                </a:solidFill>
              </a:rPr>
              <a:t>(Se activa x </a:t>
            </a:r>
            <a:r>
              <a:rPr lang="es-PE" sz="2800" b="1" i="1" dirty="0" err="1" smtClean="0">
                <a:solidFill>
                  <a:srgbClr val="0000FF"/>
                </a:solidFill>
              </a:rPr>
              <a:t>fosforilación</a:t>
            </a:r>
            <a:r>
              <a:rPr lang="es-PE" sz="2800" b="1" i="1" dirty="0" smtClean="0">
                <a:solidFill>
                  <a:srgbClr val="0000FF"/>
                </a:solidFill>
              </a:rPr>
              <a:t>)</a:t>
            </a:r>
            <a:endParaRPr lang="es-PE" sz="2800" b="1" dirty="0" smtClean="0">
              <a:solidFill>
                <a:srgbClr val="0000FF"/>
              </a:solidFill>
            </a:endParaRPr>
          </a:p>
          <a:p>
            <a:pPr algn="just"/>
            <a:endParaRPr lang="es-PE" sz="2800" b="1" dirty="0"/>
          </a:p>
          <a:p>
            <a:pPr algn="just"/>
            <a:endParaRPr lang="es-PE" sz="2800" b="1" dirty="0"/>
          </a:p>
          <a:p>
            <a:pPr algn="just"/>
            <a:r>
              <a:rPr lang="es-PE" sz="2800" b="1" dirty="0" err="1"/>
              <a:t>acetil-CoA</a:t>
            </a:r>
            <a:r>
              <a:rPr lang="es-PE" sz="2800" b="1" dirty="0"/>
              <a:t> </a:t>
            </a:r>
            <a:r>
              <a:rPr lang="es-PE" sz="2800" b="1" dirty="0" err="1" smtClean="0"/>
              <a:t>Carboxilasa</a:t>
            </a:r>
            <a:r>
              <a:rPr lang="es-PE" sz="2800" b="1" i="1" dirty="0" smtClean="0">
                <a:solidFill>
                  <a:srgbClr val="C00000"/>
                </a:solidFill>
              </a:rPr>
              <a:t> (Se activa x </a:t>
            </a:r>
            <a:r>
              <a:rPr lang="es-PE" sz="2800" b="1" i="1" dirty="0" err="1" smtClean="0">
                <a:solidFill>
                  <a:srgbClr val="C00000"/>
                </a:solidFill>
              </a:rPr>
              <a:t>desfosforilación</a:t>
            </a:r>
            <a:r>
              <a:rPr lang="es-PE" sz="2800" b="1" i="1" dirty="0" smtClean="0">
                <a:solidFill>
                  <a:srgbClr val="C00000"/>
                </a:solidFill>
              </a:rPr>
              <a:t>)</a:t>
            </a:r>
            <a:endParaRPr lang="es-PE" sz="2800" b="1" dirty="0"/>
          </a:p>
          <a:p>
            <a:pPr algn="just"/>
            <a:endParaRPr lang="es-PE" sz="2800" b="1" dirty="0"/>
          </a:p>
          <a:p>
            <a:pPr algn="just"/>
            <a:endParaRPr lang="es-PE" sz="2800" b="1" dirty="0"/>
          </a:p>
          <a:p>
            <a:pPr algn="ctr"/>
            <a:endParaRPr lang="es-PE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643063"/>
            <a:ext cx="8858250" cy="4876800"/>
          </a:xfrm>
        </p:spPr>
        <p:txBody>
          <a:bodyPr/>
          <a:lstStyle/>
          <a:p>
            <a:pPr eaLnBrk="1" hangingPunct="1"/>
            <a:r>
              <a:rPr lang="es-ES" dirty="0" smtClean="0"/>
              <a:t>Metabolismo de Hidratos de Carbono</a:t>
            </a:r>
          </a:p>
          <a:p>
            <a:pPr eaLnBrk="1" hangingPunct="1">
              <a:buFontTx/>
              <a:buNone/>
            </a:pPr>
            <a:r>
              <a:rPr lang="es-ES" dirty="0" smtClean="0"/>
              <a:t>  </a:t>
            </a:r>
            <a:r>
              <a:rPr lang="es-ES" b="1" dirty="0" err="1" smtClean="0">
                <a:solidFill>
                  <a:srgbClr val="0000FF"/>
                </a:solidFill>
              </a:rPr>
              <a:t>Glucoquinasa</a:t>
            </a:r>
            <a:r>
              <a:rPr lang="es-ES" dirty="0" smtClean="0">
                <a:solidFill>
                  <a:srgbClr val="0000FF"/>
                </a:solidFill>
              </a:rPr>
              <a:t>, Glucógeno </a:t>
            </a:r>
            <a:r>
              <a:rPr lang="es-ES" dirty="0" err="1" smtClean="0">
                <a:solidFill>
                  <a:srgbClr val="0000FF"/>
                </a:solidFill>
              </a:rPr>
              <a:t>sintasa</a:t>
            </a:r>
            <a:r>
              <a:rPr lang="es-ES" dirty="0" smtClean="0"/>
              <a:t>, </a:t>
            </a:r>
            <a:r>
              <a:rPr lang="es-ES" dirty="0" smtClean="0">
                <a:solidFill>
                  <a:srgbClr val="0000FF"/>
                </a:solidFill>
              </a:rPr>
              <a:t>Enzimas de las reacciones irreversibles de la vía </a:t>
            </a:r>
            <a:r>
              <a:rPr lang="es-ES" dirty="0" err="1" smtClean="0">
                <a:solidFill>
                  <a:srgbClr val="0000FF"/>
                </a:solidFill>
              </a:rPr>
              <a:t>glicolítica</a:t>
            </a:r>
            <a:r>
              <a:rPr lang="es-ES" dirty="0" smtClean="0">
                <a:solidFill>
                  <a:srgbClr val="0000FF"/>
                </a:solidFill>
              </a:rPr>
              <a:t> y enzimas específicas de la </a:t>
            </a:r>
            <a:r>
              <a:rPr lang="es-ES" dirty="0" err="1" smtClean="0">
                <a:solidFill>
                  <a:srgbClr val="0000FF"/>
                </a:solidFill>
              </a:rPr>
              <a:t>gluconeogénesis</a:t>
            </a:r>
            <a:r>
              <a:rPr lang="es-ES" dirty="0" smtClean="0">
                <a:solidFill>
                  <a:srgbClr val="0000FF"/>
                </a:solidFill>
              </a:rPr>
              <a:t> </a:t>
            </a:r>
          </a:p>
          <a:p>
            <a:pPr eaLnBrk="1" hangingPunct="1"/>
            <a:r>
              <a:rPr lang="es-ES" dirty="0" smtClean="0"/>
              <a:t>Metabolismo de Lípidos: </a:t>
            </a:r>
            <a:r>
              <a:rPr lang="es-ES" b="1" i="1" dirty="0" err="1" smtClean="0">
                <a:solidFill>
                  <a:srgbClr val="3333FF"/>
                </a:solidFill>
              </a:rPr>
              <a:t>Acetil-CoA</a:t>
            </a:r>
            <a:r>
              <a:rPr lang="es-ES" b="1" i="1" dirty="0" smtClean="0">
                <a:solidFill>
                  <a:srgbClr val="3333FF"/>
                </a:solidFill>
              </a:rPr>
              <a:t> </a:t>
            </a:r>
            <a:r>
              <a:rPr lang="es-ES" b="1" i="1" dirty="0" err="1" smtClean="0">
                <a:solidFill>
                  <a:srgbClr val="3333FF"/>
                </a:solidFill>
              </a:rPr>
              <a:t>carboxilasa</a:t>
            </a:r>
            <a:r>
              <a:rPr lang="es-ES" dirty="0" smtClean="0">
                <a:solidFill>
                  <a:srgbClr val="3333FF"/>
                </a:solidFill>
              </a:rPr>
              <a:t> , </a:t>
            </a:r>
            <a:r>
              <a:rPr lang="es-ES" i="1" dirty="0" smtClean="0">
                <a:solidFill>
                  <a:srgbClr val="0000FF"/>
                </a:solidFill>
              </a:rPr>
              <a:t>HMG-</a:t>
            </a:r>
            <a:r>
              <a:rPr lang="es-ES" i="1" dirty="0" err="1" smtClean="0">
                <a:solidFill>
                  <a:srgbClr val="0000FF"/>
                </a:solidFill>
              </a:rPr>
              <a:t>CoA</a:t>
            </a:r>
            <a:r>
              <a:rPr lang="es-ES" i="1" dirty="0" smtClean="0">
                <a:solidFill>
                  <a:srgbClr val="0000FF"/>
                </a:solidFill>
              </a:rPr>
              <a:t> </a:t>
            </a:r>
            <a:r>
              <a:rPr lang="es-ES" i="1" dirty="0" err="1" smtClean="0">
                <a:solidFill>
                  <a:srgbClr val="0000FF"/>
                </a:solidFill>
              </a:rPr>
              <a:t>reductasa</a:t>
            </a:r>
            <a:r>
              <a:rPr lang="es-ES" i="1" dirty="0" smtClean="0">
                <a:solidFill>
                  <a:srgbClr val="0000FF"/>
                </a:solidFill>
              </a:rPr>
              <a:t>, Enzima biosíntesis ácido graso y de NADPH</a:t>
            </a:r>
          </a:p>
          <a:p>
            <a:pPr eaLnBrk="1" hangingPunct="1"/>
            <a:r>
              <a:rPr lang="es-ES" dirty="0" smtClean="0"/>
              <a:t>Metabolismo de Aminoácidos: </a:t>
            </a:r>
            <a:r>
              <a:rPr lang="es-ES" dirty="0" smtClean="0">
                <a:solidFill>
                  <a:srgbClr val="0000FF"/>
                </a:solidFill>
              </a:rPr>
              <a:t>Enzimas del Ciclo de la Urea</a:t>
            </a:r>
          </a:p>
          <a:p>
            <a:pPr eaLnBrk="1" hangingPunct="1"/>
            <a:endParaRPr lang="es-ES" dirty="0" smtClean="0"/>
          </a:p>
          <a:p>
            <a:pPr eaLnBrk="1" hangingPunct="1">
              <a:buFontTx/>
              <a:buNone/>
            </a:pPr>
            <a:endParaRPr lang="es-ES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8575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dirty="0" smtClean="0"/>
              <a:t>Regulación a nivel de la </a:t>
            </a:r>
            <a:r>
              <a:rPr lang="es-AR" dirty="0" err="1" smtClean="0"/>
              <a:t>Transcripcion</a:t>
            </a:r>
            <a:r>
              <a:rPr lang="es-AR" dirty="0" smtClean="0"/>
              <a:t> ó de la Traducción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 Box 187"/>
          <p:cNvSpPr>
            <a:spLocks noGrp="1"/>
          </p:cNvSpPr>
          <p:nvPr>
            <p:ph type="title" idx="4294967295"/>
          </p:nvPr>
        </p:nvSpPr>
        <p:spPr>
          <a:xfrm>
            <a:off x="685800" y="1260475"/>
            <a:ext cx="7769225" cy="800100"/>
          </a:xfrm>
          <a:prstGeom prst="rect">
            <a:avLst/>
          </a:prstGeom>
        </p:spPr>
        <p:txBody>
          <a:bodyPr wrap="square" lIns="92075" tIns="46038" rIns="92075" bIns="46038" numCol="1" anchor="ctr"/>
          <a:lstStyle/>
          <a:p>
            <a:pPr marL="0" indent="0" algn="ctr"/>
            <a:r>
              <a:rPr lang="en-US" sz="3200" b="1" dirty="0" smtClean="0">
                <a:solidFill>
                  <a:schemeClr val="tx1"/>
                </a:solidFill>
              </a:rPr>
              <a:t>Encrucijadas metabólicas</a:t>
            </a:r>
          </a:p>
        </p:txBody>
      </p:sp>
      <p:sp>
        <p:nvSpPr>
          <p:cNvPr id="188" name="Text Box 188"/>
          <p:cNvSpPr>
            <a:spLocks noGrp="1"/>
          </p:cNvSpPr>
          <p:nvPr>
            <p:ph type="body" idx="4294967295"/>
          </p:nvPr>
        </p:nvSpPr>
        <p:spPr>
          <a:xfrm>
            <a:off x="2124075" y="2349500"/>
            <a:ext cx="4967287" cy="3024187"/>
          </a:xfrm>
          <a:prstGeom prst="rect">
            <a:avLst/>
          </a:prstGeom>
          <a:solidFill>
            <a:srgbClr val="EAEAEA">
              <a:alpha val="99998"/>
            </a:srgbClr>
          </a:solidFill>
        </p:spPr>
        <p:txBody>
          <a:bodyPr wrap="square" lIns="92075" tIns="46038" rIns="92075" bIns="46038" numCol="1" anchor="t"/>
          <a:lstStyle/>
          <a:p>
            <a:pPr marL="342900" indent="-342900"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GLUCOSA-6-P</a:t>
            </a:r>
          </a:p>
          <a:p>
            <a:pPr marL="342900" indent="-342900" algn="ctr">
              <a:buNone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 marL="342900" indent="-342900"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PIRUVATO</a:t>
            </a:r>
          </a:p>
          <a:p>
            <a:pPr marL="342900" indent="-342900" algn="ctr">
              <a:buNone/>
            </a:pP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 marL="342900" indent="-342900"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ACETIL-CoA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0" y="1714500"/>
            <a:ext cx="9144000" cy="5143500"/>
          </a:xfrm>
          <a:solidFill>
            <a:srgbClr val="D1FFF3"/>
          </a:solidFill>
        </p:spPr>
        <p:txBody>
          <a:bodyPr>
            <a:normAutofit fontScale="85000" lnSpcReduction="20000"/>
          </a:bodyPr>
          <a:lstStyle/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dirty="0" smtClean="0"/>
              <a:t>Papel del ATP.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dirty="0" smtClean="0"/>
              <a:t>Requerimientos de poder reductor.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dirty="0" err="1" smtClean="0"/>
              <a:t>Compartimentalización</a:t>
            </a:r>
            <a:r>
              <a:rPr lang="es-AR" sz="2400" b="1" dirty="0" smtClean="0"/>
              <a:t> enzimática.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dirty="0" smtClean="0"/>
              <a:t>Homeostasis de la glucosa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u="sng" dirty="0" smtClean="0"/>
              <a:t>Regulación del metabolismo: </a:t>
            </a:r>
            <a:r>
              <a:rPr lang="es-AR" sz="2400" b="1" dirty="0" smtClean="0"/>
              <a:t>Centros de control de las principales vías metabólicas: glicólisis, ciclo de </a:t>
            </a:r>
            <a:r>
              <a:rPr lang="es-AR" sz="2400" b="1" dirty="0" err="1" smtClean="0"/>
              <a:t>Krebs</a:t>
            </a:r>
            <a:r>
              <a:rPr lang="es-AR" sz="2400" b="1" dirty="0" smtClean="0"/>
              <a:t>, vía pentosa, </a:t>
            </a:r>
            <a:r>
              <a:rPr lang="es-AR" sz="2400" b="1" dirty="0" err="1" smtClean="0"/>
              <a:t>gluconeogénesis</a:t>
            </a:r>
            <a:r>
              <a:rPr lang="es-AR" sz="2400" b="1" dirty="0" smtClean="0"/>
              <a:t>, metabolismo del glucógeno y de lípidos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u="sng" dirty="0" smtClean="0"/>
              <a:t>Encrucijadas metabólicas-Conexiones claves</a:t>
            </a:r>
            <a:r>
              <a:rPr lang="es-AR" sz="2400" b="1" dirty="0" smtClean="0"/>
              <a:t>: glucosa-6-fosfato, </a:t>
            </a:r>
            <a:r>
              <a:rPr lang="es-AR" sz="2400" b="1" dirty="0" err="1" smtClean="0"/>
              <a:t>piruvato</a:t>
            </a:r>
            <a:r>
              <a:rPr lang="es-AR" sz="2400" b="1" dirty="0" smtClean="0"/>
              <a:t> y </a:t>
            </a:r>
            <a:r>
              <a:rPr lang="es-AR" sz="2400" b="1" dirty="0" err="1" smtClean="0"/>
              <a:t>acetil-CoA</a:t>
            </a:r>
            <a:endParaRPr lang="es-AR" sz="2400" b="1" dirty="0" smtClean="0"/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u="sng" dirty="0" smtClean="0"/>
              <a:t> Perfil metabólico de los órganos más importantes</a:t>
            </a:r>
            <a:r>
              <a:rPr lang="es-AR" sz="2400" b="1" dirty="0" smtClean="0"/>
              <a:t>: cerebro, músculo, tejido adiposo, hígado. </a:t>
            </a:r>
          </a:p>
          <a:p>
            <a:pPr marL="365760" indent="-256032" eaLnBrk="1" fontAlgn="auto" hangingPunct="1">
              <a:spcBef>
                <a:spcPts val="1200"/>
              </a:spcBef>
              <a:spcAft>
                <a:spcPts val="600"/>
              </a:spcAft>
              <a:buFont typeface="Wingdings 3"/>
              <a:buChar char=""/>
              <a:defRPr/>
            </a:pPr>
            <a:r>
              <a:rPr lang="es-AR" sz="2400" b="1" u="sng" dirty="0" smtClean="0"/>
              <a:t>Adaptación metabólica: </a:t>
            </a:r>
            <a:r>
              <a:rPr lang="es-AR" sz="2400" b="1" dirty="0" smtClean="0"/>
              <a:t>Ayuno prolongado. Ciclo ayuno-alimentación. 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714356"/>
            <a:ext cx="8858280" cy="857256"/>
          </a:xfr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BOLILLA 9</a:t>
            </a:r>
            <a:br>
              <a:rPr lang="es-ES_tradnl" sz="3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es-ES_tradnl" sz="3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INTEGRACIÓN METABÓLICA</a:t>
            </a:r>
            <a:endParaRPr lang="es-ES" sz="32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313" y="0"/>
            <a:ext cx="89296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LIC. NUTRICIÓN – ANALISTA BIOLÓGICO	          	                      QCA. BIOLÓGICA</a:t>
            </a:r>
            <a:endParaRPr lang="es-AR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14282" y="285728"/>
            <a:ext cx="8929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ANALITICO Y/O DE EXAMEN</a:t>
            </a:r>
          </a:p>
          <a:p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s-A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1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1260475" y="476250"/>
            <a:ext cx="7632700" cy="63373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183"/>
          <p:cNvSpPr>
            <a:spLocks/>
          </p:cNvSpPr>
          <p:nvPr/>
        </p:nvSpPr>
        <p:spPr>
          <a:xfrm>
            <a:off x="2195512" y="1052512"/>
            <a:ext cx="1728787" cy="3603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numCol="1" anchor="ctr"/>
          <a:lstStyle/>
          <a:p>
            <a:endParaRPr/>
          </a:p>
        </p:txBody>
      </p:sp>
      <p:sp>
        <p:nvSpPr>
          <p:cNvPr id="5" name="Text Box 183"/>
          <p:cNvSpPr>
            <a:spLocks/>
          </p:cNvSpPr>
          <p:nvPr/>
        </p:nvSpPr>
        <p:spPr>
          <a:xfrm>
            <a:off x="2214546" y="1643050"/>
            <a:ext cx="1728787" cy="3603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numCol="1" anchor="ctr"/>
          <a:lstStyle/>
          <a:p>
            <a:endParaRPr/>
          </a:p>
        </p:txBody>
      </p:sp>
      <p:sp>
        <p:nvSpPr>
          <p:cNvPr id="6" name="Text Box 183"/>
          <p:cNvSpPr>
            <a:spLocks/>
          </p:cNvSpPr>
          <p:nvPr/>
        </p:nvSpPr>
        <p:spPr>
          <a:xfrm>
            <a:off x="4271973" y="2497134"/>
            <a:ext cx="1728787" cy="3603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numCol="1" anchor="ctr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0"/>
          <p:cNvGrpSpPr>
            <a:grpSpLocks/>
          </p:cNvGrpSpPr>
          <p:nvPr/>
        </p:nvGrpSpPr>
        <p:grpSpPr>
          <a:xfrm>
            <a:off x="250825" y="2205037"/>
            <a:ext cx="8578850" cy="2755900"/>
            <a:chOff x="246" y="2384"/>
            <a:chExt cx="5404" cy="1736"/>
          </a:xfrm>
        </p:grpSpPr>
        <p:sp>
          <p:nvSpPr>
            <p:cNvPr id="191" name="Text Box 191"/>
            <p:cNvSpPr>
              <a:spLocks/>
            </p:cNvSpPr>
            <p:nvPr/>
          </p:nvSpPr>
          <p:spPr>
            <a:xfrm>
              <a:off x="2242" y="2928"/>
              <a:ext cx="1911" cy="258"/>
            </a:xfrm>
            <a:prstGeom prst="rect">
              <a:avLst/>
            </a:prstGeom>
            <a:pattFill>
              <a:fgClr>
                <a:srgbClr val="FF0066">
                  <a:alpha val="99998"/>
                </a:srgbClr>
              </a:fgClr>
              <a:bgClr>
                <a:schemeClr val="bg1">
                  <a:alpha val="99998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00000"/>
                  </a:solidFill>
                  <a:latin typeface="Times New Roman" pitchFamily="18" charset="0"/>
                </a:rPr>
                <a:t>GLUCOSA-6-FOSFATO</a:t>
              </a:r>
            </a:p>
          </p:txBody>
        </p:sp>
        <p:sp>
          <p:nvSpPr>
            <p:cNvPr id="192" name="Text Box 192"/>
            <p:cNvSpPr>
              <a:spLocks/>
            </p:cNvSpPr>
            <p:nvPr/>
          </p:nvSpPr>
          <p:spPr>
            <a:xfrm>
              <a:off x="927" y="2384"/>
              <a:ext cx="1639" cy="239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GLUCONEOGENESIS</a:t>
              </a:r>
            </a:p>
          </p:txBody>
        </p:sp>
        <p:sp>
          <p:nvSpPr>
            <p:cNvPr id="193" name="Text Box 193"/>
            <p:cNvSpPr>
              <a:spLocks/>
            </p:cNvSpPr>
            <p:nvPr/>
          </p:nvSpPr>
          <p:spPr>
            <a:xfrm>
              <a:off x="3784" y="2429"/>
              <a:ext cx="1503" cy="239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GLUCOGENOLISIS</a:t>
              </a:r>
            </a:p>
          </p:txBody>
        </p:sp>
        <p:sp>
          <p:nvSpPr>
            <p:cNvPr id="194" name="Text Box 194"/>
            <p:cNvSpPr>
              <a:spLocks/>
            </p:cNvSpPr>
            <p:nvPr/>
          </p:nvSpPr>
          <p:spPr>
            <a:xfrm>
              <a:off x="609" y="3518"/>
              <a:ext cx="1775" cy="23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GLUCOGENOGENESIS</a:t>
              </a:r>
            </a:p>
          </p:txBody>
        </p:sp>
        <p:sp>
          <p:nvSpPr>
            <p:cNvPr id="195" name="Text Box 195"/>
            <p:cNvSpPr>
              <a:spLocks/>
            </p:cNvSpPr>
            <p:nvPr/>
          </p:nvSpPr>
          <p:spPr>
            <a:xfrm>
              <a:off x="246" y="2837"/>
              <a:ext cx="1095" cy="499"/>
            </a:xfrm>
            <a:prstGeom prst="rect">
              <a:avLst/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000000"/>
                  </a:solidFill>
                  <a:latin typeface="Times New Roman" pitchFamily="18" charset="0"/>
                </a:rPr>
                <a:t>GLUCOSA </a:t>
              </a:r>
            </a:p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000000"/>
                  </a:solidFill>
                  <a:latin typeface="Times New Roman" pitchFamily="18" charset="0"/>
                </a:rPr>
                <a:t>SANGUINEA</a:t>
              </a:r>
            </a:p>
          </p:txBody>
        </p:sp>
        <p:sp>
          <p:nvSpPr>
            <p:cNvPr id="196" name="Text Box 196"/>
            <p:cNvSpPr>
              <a:spLocks/>
            </p:cNvSpPr>
            <p:nvPr/>
          </p:nvSpPr>
          <p:spPr>
            <a:xfrm>
              <a:off x="3830" y="3427"/>
              <a:ext cx="1820" cy="23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VIA DE LAS PENTOSAS</a:t>
              </a:r>
            </a:p>
          </p:txBody>
        </p:sp>
        <p:sp>
          <p:nvSpPr>
            <p:cNvPr id="197" name="Text Box 197"/>
            <p:cNvSpPr>
              <a:spLocks/>
            </p:cNvSpPr>
            <p:nvPr/>
          </p:nvSpPr>
          <p:spPr>
            <a:xfrm>
              <a:off x="2744" y="3521"/>
              <a:ext cx="817" cy="318"/>
            </a:xfrm>
            <a:custGeom>
              <a:avLst/>
              <a:gdLst/>
              <a:ahLst/>
              <a:cxnLst/>
              <a:rect l="0" t="0" r="r" b="b"/>
              <a:pathLst>
                <a:path w="816" h="317">
                  <a:moveTo>
                    <a:pt x="408" y="317"/>
                  </a:moveTo>
                  <a:lnTo>
                    <a:pt x="523" y="227"/>
                  </a:lnTo>
                  <a:lnTo>
                    <a:pt x="449" y="227"/>
                  </a:lnTo>
                  <a:lnTo>
                    <a:pt x="449" y="95"/>
                  </a:lnTo>
                  <a:lnTo>
                    <a:pt x="668" y="95"/>
                  </a:lnTo>
                  <a:lnTo>
                    <a:pt x="668" y="139"/>
                  </a:lnTo>
                  <a:lnTo>
                    <a:pt x="816" y="70"/>
                  </a:lnTo>
                  <a:lnTo>
                    <a:pt x="668" y="0"/>
                  </a:lnTo>
                  <a:lnTo>
                    <a:pt x="668" y="45"/>
                  </a:lnTo>
                  <a:lnTo>
                    <a:pt x="148" y="45"/>
                  </a:lnTo>
                  <a:lnTo>
                    <a:pt x="148" y="0"/>
                  </a:lnTo>
                  <a:lnTo>
                    <a:pt x="0" y="70"/>
                  </a:lnTo>
                  <a:lnTo>
                    <a:pt x="148" y="139"/>
                  </a:lnTo>
                  <a:lnTo>
                    <a:pt x="148" y="95"/>
                  </a:lnTo>
                  <a:lnTo>
                    <a:pt x="367" y="95"/>
                  </a:lnTo>
                  <a:lnTo>
                    <a:pt x="367" y="227"/>
                  </a:lnTo>
                  <a:lnTo>
                    <a:pt x="293" y="227"/>
                  </a:lnTo>
                  <a:lnTo>
                    <a:pt x="408" y="317"/>
                  </a:lnTo>
                </a:path>
              </a:pathLst>
            </a:custGeom>
            <a:solidFill>
              <a:schemeClr val="tx1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  <p:sp>
          <p:nvSpPr>
            <p:cNvPr id="198" name="Text Box 198"/>
            <p:cNvSpPr>
              <a:spLocks/>
            </p:cNvSpPr>
            <p:nvPr/>
          </p:nvSpPr>
          <p:spPr>
            <a:xfrm>
              <a:off x="3104" y="3246"/>
              <a:ext cx="97" cy="232"/>
            </a:xfrm>
            <a:prstGeom prst="downArrow">
              <a:avLst/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numCol="1" anchor="ctr"/>
            <a:lstStyle/>
            <a:p>
              <a:endParaRPr/>
            </a:p>
          </p:txBody>
        </p:sp>
        <p:sp>
          <p:nvSpPr>
            <p:cNvPr id="199" name="Text Box 199"/>
            <p:cNvSpPr>
              <a:spLocks/>
            </p:cNvSpPr>
            <p:nvPr/>
          </p:nvSpPr>
          <p:spPr>
            <a:xfrm>
              <a:off x="2699" y="2523"/>
              <a:ext cx="817" cy="318"/>
            </a:xfrm>
            <a:custGeom>
              <a:avLst/>
              <a:gdLst/>
              <a:ahLst/>
              <a:cxnLst/>
              <a:rect l="0" t="0" r="r" b="b"/>
              <a:pathLst>
                <a:path w="816" h="317">
                  <a:moveTo>
                    <a:pt x="408" y="317"/>
                  </a:moveTo>
                  <a:lnTo>
                    <a:pt x="523" y="227"/>
                  </a:lnTo>
                  <a:lnTo>
                    <a:pt x="449" y="227"/>
                  </a:lnTo>
                  <a:lnTo>
                    <a:pt x="449" y="95"/>
                  </a:lnTo>
                  <a:lnTo>
                    <a:pt x="668" y="95"/>
                  </a:lnTo>
                  <a:lnTo>
                    <a:pt x="668" y="139"/>
                  </a:lnTo>
                  <a:lnTo>
                    <a:pt x="816" y="70"/>
                  </a:lnTo>
                  <a:lnTo>
                    <a:pt x="668" y="0"/>
                  </a:lnTo>
                  <a:lnTo>
                    <a:pt x="668" y="45"/>
                  </a:lnTo>
                  <a:lnTo>
                    <a:pt x="148" y="45"/>
                  </a:lnTo>
                  <a:lnTo>
                    <a:pt x="148" y="0"/>
                  </a:lnTo>
                  <a:lnTo>
                    <a:pt x="0" y="70"/>
                  </a:lnTo>
                  <a:lnTo>
                    <a:pt x="148" y="139"/>
                  </a:lnTo>
                  <a:lnTo>
                    <a:pt x="148" y="95"/>
                  </a:lnTo>
                  <a:lnTo>
                    <a:pt x="367" y="95"/>
                  </a:lnTo>
                  <a:lnTo>
                    <a:pt x="367" y="227"/>
                  </a:lnTo>
                  <a:lnTo>
                    <a:pt x="293" y="227"/>
                  </a:lnTo>
                  <a:lnTo>
                    <a:pt x="408" y="317"/>
                  </a:lnTo>
                </a:path>
              </a:pathLst>
            </a:custGeom>
            <a:solidFill>
              <a:srgbClr val="FF3300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  <p:sp>
          <p:nvSpPr>
            <p:cNvPr id="200" name="Text Box 200"/>
            <p:cNvSpPr>
              <a:spLocks/>
            </p:cNvSpPr>
            <p:nvPr/>
          </p:nvSpPr>
          <p:spPr>
            <a:xfrm>
              <a:off x="2559" y="3881"/>
              <a:ext cx="1458" cy="239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 algn="ctr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66"/>
                  </a:solidFill>
                  <a:latin typeface="Times New Roman" pitchFamily="18" charset="0"/>
                </a:rPr>
                <a:t>VIA GLICOLITICA</a:t>
              </a:r>
            </a:p>
          </p:txBody>
        </p:sp>
        <p:sp>
          <p:nvSpPr>
            <p:cNvPr id="201" name="Text Box 201"/>
            <p:cNvSpPr>
              <a:spLocks/>
            </p:cNvSpPr>
            <p:nvPr/>
          </p:nvSpPr>
          <p:spPr>
            <a:xfrm flipH="1">
              <a:off x="1519" y="3113"/>
              <a:ext cx="63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stealth" w="sm" len="sm"/>
            </a:ln>
          </p:spPr>
        </p:sp>
        <p:sp>
          <p:nvSpPr>
            <p:cNvPr id="202" name="Text Box 202"/>
            <p:cNvSpPr>
              <a:spLocks/>
            </p:cNvSpPr>
            <p:nvPr/>
          </p:nvSpPr>
          <p:spPr>
            <a:xfrm>
              <a:off x="1565" y="2886"/>
              <a:ext cx="590" cy="231"/>
            </a:xfrm>
            <a:prstGeom prst="rect">
              <a:avLst/>
            </a:prstGeom>
            <a:noFill/>
            <a:ln>
              <a:noFill/>
            </a:ln>
          </p:spPr>
          <p:txBody>
            <a:bodyPr lIns="90488" tIns="46038" rIns="90488" bIns="46038" numCol="1">
              <a:spAutoFit/>
            </a:bodyPr>
            <a:lstStyle/>
            <a:p>
              <a:pPr marL="0" indent="0">
                <a:spcBef>
                  <a:spcPct val="50000"/>
                </a:spcBef>
              </a:pPr>
              <a:r>
                <a:rPr lang="en-US" b="1" dirty="0" smtClean="0">
                  <a:solidFill>
                    <a:srgbClr val="000000"/>
                  </a:solidFill>
                  <a:latin typeface="Times New Roman" pitchFamily="18" charset="0"/>
                </a:rPr>
                <a:t>Hígado</a:t>
              </a:r>
            </a:p>
          </p:txBody>
        </p:sp>
        <p:cxnSp>
          <p:nvCxnSpPr>
            <p:cNvPr id="203" name="Connector 203"/>
            <p:cNvCxnSpPr/>
            <p:nvPr/>
          </p:nvCxnSpPr>
          <p:spPr>
            <a:xfrm>
              <a:off x="1565" y="3246"/>
              <a:ext cx="544" cy="0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</p:cxnSp>
      </p:grpSp>
      <p:sp>
        <p:nvSpPr>
          <p:cNvPr id="205" name="Text Box 205"/>
          <p:cNvSpPr>
            <a:spLocks/>
          </p:cNvSpPr>
          <p:nvPr/>
        </p:nvSpPr>
        <p:spPr>
          <a:xfrm>
            <a:off x="530225" y="798512"/>
            <a:ext cx="8074025" cy="758825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 numCol="1" anchor="ctr"/>
          <a:lstStyle/>
          <a:p>
            <a:pPr marL="0" indent="0"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Destinos de metabólicos de la Glucosa-6-P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2 Marcador de contenido"/>
          <p:cNvSpPr>
            <a:spLocks noGrp="1"/>
          </p:cNvSpPr>
          <p:nvPr>
            <p:ph idx="1"/>
          </p:nvPr>
        </p:nvSpPr>
        <p:spPr>
          <a:xfrm>
            <a:off x="500063" y="2571750"/>
            <a:ext cx="8229600" cy="330517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b="1" dirty="0" smtClean="0"/>
              <a:t>1. ¿Cuáles serían los destinos de la misma en un estado de buena nutrición?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b="1" dirty="0" smtClean="0"/>
              <a:t>2.Célula en división celular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b="1" dirty="0" smtClean="0"/>
              <a:t>3.Glándula mamaria lactante</a:t>
            </a:r>
            <a:endParaRPr lang="es-PE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PE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57188"/>
            <a:ext cx="9144000" cy="2143118"/>
          </a:xfrm>
          <a:solidFill>
            <a:srgbClr val="FFCCFF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síntesis de  </a:t>
            </a:r>
            <a:r>
              <a:rPr lang="es-ES" sz="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Glucosa 6-fosfato </a:t>
            </a:r>
            <a:r>
              <a:rPr lang="es-E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considera una </a:t>
            </a:r>
            <a:r>
              <a:rPr lang="es-ES" sz="3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encrucijada metabólica</a:t>
            </a:r>
            <a:r>
              <a:rPr lang="es-ES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, </a:t>
            </a:r>
            <a:r>
              <a:rPr lang="es-ES" sz="3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 destino   depende de las necesidades de la célula</a:t>
            </a:r>
            <a:endParaRPr lang="es-PE" sz="30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500034" y="2571744"/>
            <a:ext cx="8143932" cy="33239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AR" sz="2800" dirty="0" err="1" smtClean="0"/>
              <a:t>Glucogenogénesis</a:t>
            </a:r>
            <a:r>
              <a:rPr lang="es-AR" sz="2800" dirty="0" smtClean="0"/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es-AR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AR" sz="2800" dirty="0" err="1" smtClean="0"/>
              <a:t>Via</a:t>
            </a:r>
            <a:r>
              <a:rPr lang="es-AR" sz="2800" dirty="0" smtClean="0"/>
              <a:t> Pentosas p/síntesis de ribosa-5-fosfato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es-AR" sz="28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AR" sz="2800" dirty="0" smtClean="0"/>
              <a:t>Síntesis de ácidos grasos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 Box 207"/>
          <p:cNvSpPr>
            <a:spLocks/>
          </p:cNvSpPr>
          <p:nvPr/>
        </p:nvSpPr>
        <p:spPr>
          <a:xfrm>
            <a:off x="230187" y="1509712"/>
            <a:ext cx="8662987" cy="50149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/>
          <a:p>
            <a:endParaRPr/>
          </a:p>
        </p:txBody>
      </p:sp>
      <p:sp>
        <p:nvSpPr>
          <p:cNvPr id="208" name="Text Box 208"/>
          <p:cNvSpPr>
            <a:spLocks noGrp="1"/>
          </p:cNvSpPr>
          <p:nvPr>
            <p:ph type="title" idx="4294967295"/>
          </p:nvPr>
        </p:nvSpPr>
        <p:spPr>
          <a:xfrm>
            <a:off x="468312" y="941387"/>
            <a:ext cx="8074025" cy="758825"/>
          </a:xfrm>
          <a:prstGeom prst="rect">
            <a:avLst/>
          </a:prstGeom>
        </p:spPr>
        <p:txBody>
          <a:bodyPr wrap="square" lIns="92075" tIns="46038" rIns="92075" bIns="46038" numCol="1" anchor="ctr"/>
          <a:lstStyle/>
          <a:p>
            <a:pPr marL="0" indent="0"/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Origen y destinos metabólicos del Piruvato</a:t>
            </a:r>
          </a:p>
        </p:txBody>
      </p:sp>
      <p:sp>
        <p:nvSpPr>
          <p:cNvPr id="209" name="Text Box 209"/>
          <p:cNvSpPr>
            <a:spLocks/>
          </p:cNvSpPr>
          <p:nvPr/>
        </p:nvSpPr>
        <p:spPr>
          <a:xfrm>
            <a:off x="1241425" y="2906712"/>
            <a:ext cx="2054225" cy="37941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numCol="1">
            <a:spAutoFit/>
          </a:bodyPr>
          <a:lstStyle/>
          <a:p>
            <a:pPr marL="0" indent="0">
              <a:spcBef>
                <a:spcPct val="50000"/>
              </a:spcBef>
            </a:pPr>
            <a:r>
              <a:rPr lang="en-US" b="1" dirty="0" smtClean="0">
                <a:solidFill>
                  <a:srgbClr val="FF3300"/>
                </a:solidFill>
                <a:latin typeface="Times New Roman" pitchFamily="18" charset="0"/>
              </a:rPr>
              <a:t>Glucosa-6-fosfato</a:t>
            </a:r>
          </a:p>
        </p:txBody>
      </p:sp>
      <p:sp>
        <p:nvSpPr>
          <p:cNvPr id="210" name="Text Box 210"/>
          <p:cNvSpPr>
            <a:spLocks/>
          </p:cNvSpPr>
          <p:nvPr/>
        </p:nvSpPr>
        <p:spPr>
          <a:xfrm>
            <a:off x="1692275" y="4195762"/>
            <a:ext cx="1381125" cy="37941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6038" rIns="90488" bIns="46038" numCol="1">
            <a:spAutoFit/>
          </a:bodyPr>
          <a:lstStyle/>
          <a:p>
            <a:pPr marL="0" indent="0"/>
            <a:r>
              <a:rPr lang="en-US" b="1" dirty="0" smtClean="0">
                <a:solidFill>
                  <a:srgbClr val="FF3300"/>
                </a:solidFill>
                <a:latin typeface="Times New Roman" pitchFamily="18" charset="0"/>
              </a:rPr>
              <a:t>Oxalacetato</a:t>
            </a:r>
          </a:p>
        </p:txBody>
      </p:sp>
      <p:sp>
        <p:nvSpPr>
          <p:cNvPr id="211" name="Text Box 211"/>
          <p:cNvSpPr>
            <a:spLocks/>
          </p:cNvSpPr>
          <p:nvPr/>
        </p:nvSpPr>
        <p:spPr>
          <a:xfrm>
            <a:off x="1239837" y="4429125"/>
            <a:ext cx="1600200" cy="366712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 numCol="1">
            <a:spAutoFit/>
          </a:bodyPr>
          <a:lstStyle/>
          <a:p>
            <a:endParaRPr/>
          </a:p>
        </p:txBody>
      </p:sp>
      <p:sp>
        <p:nvSpPr>
          <p:cNvPr id="212" name="Text Box 212"/>
          <p:cNvSpPr>
            <a:spLocks/>
          </p:cNvSpPr>
          <p:nvPr/>
        </p:nvSpPr>
        <p:spPr>
          <a:xfrm>
            <a:off x="4289425" y="3668712"/>
            <a:ext cx="1554162" cy="4095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numCol="1">
            <a:spAutoFit/>
          </a:bodyPr>
          <a:lstStyle/>
          <a:p>
            <a:pPr marL="0" indent="0"/>
            <a:r>
              <a:rPr lang="en-US" sz="2000" b="1" dirty="0" smtClean="0">
                <a:latin typeface="Times New Roman" pitchFamily="18" charset="0"/>
              </a:rPr>
              <a:t>PIRUVATO</a:t>
            </a:r>
          </a:p>
        </p:txBody>
      </p:sp>
      <p:sp>
        <p:nvSpPr>
          <p:cNvPr id="213" name="Text Box 213"/>
          <p:cNvSpPr>
            <a:spLocks/>
          </p:cNvSpPr>
          <p:nvPr/>
        </p:nvSpPr>
        <p:spPr>
          <a:xfrm>
            <a:off x="7032625" y="3135312"/>
            <a:ext cx="987425" cy="37941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numCol="1">
            <a:spAutoFit/>
          </a:bodyPr>
          <a:lstStyle/>
          <a:p>
            <a:pPr marL="0" indent="0"/>
            <a:r>
              <a:rPr lang="en-US" b="1" dirty="0" smtClean="0">
                <a:solidFill>
                  <a:srgbClr val="FF3300"/>
                </a:solidFill>
                <a:latin typeface="Times New Roman" pitchFamily="18" charset="0"/>
              </a:rPr>
              <a:t>Lactato</a:t>
            </a:r>
          </a:p>
        </p:txBody>
      </p:sp>
      <p:sp>
        <p:nvSpPr>
          <p:cNvPr id="214" name="Text Box 214"/>
          <p:cNvSpPr>
            <a:spLocks/>
          </p:cNvSpPr>
          <p:nvPr/>
        </p:nvSpPr>
        <p:spPr>
          <a:xfrm>
            <a:off x="7032625" y="4049712"/>
            <a:ext cx="1139825" cy="37941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numCol="1">
            <a:spAutoFit/>
          </a:bodyPr>
          <a:lstStyle/>
          <a:p>
            <a:pPr marL="0" indent="0"/>
            <a:r>
              <a:rPr lang="en-US" b="1" dirty="0" smtClean="0">
                <a:solidFill>
                  <a:srgbClr val="FF3300"/>
                </a:solidFill>
                <a:latin typeface="Times New Roman" pitchFamily="18" charset="0"/>
              </a:rPr>
              <a:t>Alanina</a:t>
            </a:r>
          </a:p>
        </p:txBody>
      </p:sp>
      <p:sp>
        <p:nvSpPr>
          <p:cNvPr id="215" name="Text Box 215"/>
          <p:cNvSpPr>
            <a:spLocks/>
          </p:cNvSpPr>
          <p:nvPr/>
        </p:nvSpPr>
        <p:spPr>
          <a:xfrm>
            <a:off x="4137025" y="4964112"/>
            <a:ext cx="1752600" cy="4095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numCol="1">
            <a:spAutoFit/>
          </a:bodyPr>
          <a:lstStyle/>
          <a:p>
            <a:pPr marL="0" indent="0"/>
            <a:r>
              <a:rPr lang="en-US" sz="2000" b="1" dirty="0" smtClean="0">
                <a:latin typeface="Times New Roman" pitchFamily="18" charset="0"/>
              </a:rPr>
              <a:t>ACETIL-CoA</a:t>
            </a:r>
          </a:p>
        </p:txBody>
      </p:sp>
      <p:sp>
        <p:nvSpPr>
          <p:cNvPr id="216" name="Text Box 216"/>
          <p:cNvSpPr>
            <a:spLocks/>
          </p:cNvSpPr>
          <p:nvPr/>
        </p:nvSpPr>
        <p:spPr>
          <a:xfrm>
            <a:off x="3373437" y="3133725"/>
            <a:ext cx="9144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sm" len="sm"/>
          </a:ln>
        </p:spPr>
      </p:sp>
      <p:sp>
        <p:nvSpPr>
          <p:cNvPr id="217" name="Text Box 217"/>
          <p:cNvSpPr>
            <a:spLocks/>
          </p:cNvSpPr>
          <p:nvPr/>
        </p:nvSpPr>
        <p:spPr>
          <a:xfrm flipH="1">
            <a:off x="3068637" y="3971925"/>
            <a:ext cx="10668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18" name="Text Box 218"/>
          <p:cNvSpPr>
            <a:spLocks/>
          </p:cNvSpPr>
          <p:nvPr/>
        </p:nvSpPr>
        <p:spPr>
          <a:xfrm flipV="1">
            <a:off x="2230437" y="3438525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19" name="Text Box 219"/>
          <p:cNvSpPr>
            <a:spLocks/>
          </p:cNvSpPr>
          <p:nvPr/>
        </p:nvSpPr>
        <p:spPr>
          <a:xfrm>
            <a:off x="5126037" y="4276725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20" name="Text Box 220"/>
          <p:cNvSpPr>
            <a:spLocks/>
          </p:cNvSpPr>
          <p:nvPr/>
        </p:nvSpPr>
        <p:spPr>
          <a:xfrm flipV="1">
            <a:off x="5989637" y="3344862"/>
            <a:ext cx="86360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21" name="Text Box 221"/>
          <p:cNvSpPr>
            <a:spLocks/>
          </p:cNvSpPr>
          <p:nvPr/>
        </p:nvSpPr>
        <p:spPr>
          <a:xfrm flipH="1">
            <a:off x="6057900" y="3527425"/>
            <a:ext cx="803275" cy="279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sm" len="sm"/>
          </a:ln>
        </p:spPr>
      </p:sp>
      <p:sp>
        <p:nvSpPr>
          <p:cNvPr id="222" name="Text Box 222"/>
          <p:cNvSpPr>
            <a:spLocks/>
          </p:cNvSpPr>
          <p:nvPr/>
        </p:nvSpPr>
        <p:spPr>
          <a:xfrm>
            <a:off x="6116637" y="3971925"/>
            <a:ext cx="762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23" name="Text Box 223"/>
          <p:cNvSpPr>
            <a:spLocks/>
          </p:cNvSpPr>
          <p:nvPr/>
        </p:nvSpPr>
        <p:spPr>
          <a:xfrm flipH="1" flipV="1">
            <a:off x="5964237" y="4048125"/>
            <a:ext cx="838200" cy="304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sm" len="sm"/>
          </a:ln>
        </p:spPr>
      </p:sp>
      <p:sp>
        <p:nvSpPr>
          <p:cNvPr id="224" name="Text Box 224"/>
          <p:cNvSpPr>
            <a:spLocks/>
          </p:cNvSpPr>
          <p:nvPr/>
        </p:nvSpPr>
        <p:spPr>
          <a:xfrm flipH="1">
            <a:off x="1163637" y="4429125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sm" len="sm"/>
          </a:ln>
        </p:spPr>
      </p:sp>
      <p:sp>
        <p:nvSpPr>
          <p:cNvPr id="225" name="Text Box 225"/>
          <p:cNvSpPr>
            <a:spLocks/>
          </p:cNvSpPr>
          <p:nvPr/>
        </p:nvSpPr>
        <p:spPr>
          <a:xfrm>
            <a:off x="549275" y="4043362"/>
            <a:ext cx="619125" cy="6191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numCol="1" anchor="ctr"/>
          <a:lstStyle/>
          <a:p>
            <a:pPr marL="0" indent="0" algn="ctr"/>
            <a:r>
              <a:rPr lang="en-US" sz="1400" b="1" dirty="0" smtClean="0">
                <a:latin typeface="Times New Roman" pitchFamily="18" charset="0"/>
              </a:rPr>
              <a:t>C.K.</a:t>
            </a:r>
          </a:p>
        </p:txBody>
      </p:sp>
      <p:sp>
        <p:nvSpPr>
          <p:cNvPr id="226" name="Text Box 226"/>
          <p:cNvSpPr>
            <a:spLocks/>
          </p:cNvSpPr>
          <p:nvPr/>
        </p:nvSpPr>
        <p:spPr>
          <a:xfrm>
            <a:off x="3689350" y="4114800"/>
            <a:ext cx="265112" cy="236537"/>
          </a:xfrm>
          <a:custGeom>
            <a:avLst/>
            <a:gdLst/>
            <a:ahLst/>
            <a:cxnLst/>
            <a:rect l="0" t="0" r="r" b="b"/>
            <a:pathLst>
              <a:path w="166" h="148">
                <a:moveTo>
                  <a:pt x="166" y="92"/>
                </a:moveTo>
                <a:lnTo>
                  <a:pt x="143" y="108"/>
                </a:lnTo>
                <a:lnTo>
                  <a:pt x="119" y="123"/>
                </a:lnTo>
                <a:lnTo>
                  <a:pt x="97" y="134"/>
                </a:lnTo>
                <a:lnTo>
                  <a:pt x="76" y="142"/>
                </a:lnTo>
                <a:lnTo>
                  <a:pt x="58" y="147"/>
                </a:lnTo>
                <a:lnTo>
                  <a:pt x="42" y="148"/>
                </a:lnTo>
                <a:lnTo>
                  <a:pt x="30" y="145"/>
                </a:lnTo>
                <a:lnTo>
                  <a:pt x="21" y="139"/>
                </a:lnTo>
                <a:lnTo>
                  <a:pt x="4" y="116"/>
                </a:lnTo>
                <a:lnTo>
                  <a:pt x="0" y="109"/>
                </a:lnTo>
                <a:lnTo>
                  <a:pt x="0" y="100"/>
                </a:lnTo>
                <a:lnTo>
                  <a:pt x="2" y="89"/>
                </a:lnTo>
                <a:lnTo>
                  <a:pt x="7" y="77"/>
                </a:lnTo>
                <a:lnTo>
                  <a:pt x="14" y="64"/>
                </a:lnTo>
                <a:lnTo>
                  <a:pt x="24" y="50"/>
                </a:lnTo>
                <a:lnTo>
                  <a:pt x="36" y="35"/>
                </a:lnTo>
                <a:lnTo>
                  <a:pt x="51" y="20"/>
                </a:lnTo>
                <a:lnTo>
                  <a:pt x="42" y="9"/>
                </a:lnTo>
                <a:lnTo>
                  <a:pt x="96" y="0"/>
                </a:lnTo>
                <a:lnTo>
                  <a:pt x="77" y="54"/>
                </a:lnTo>
                <a:lnTo>
                  <a:pt x="69" y="43"/>
                </a:lnTo>
                <a:lnTo>
                  <a:pt x="48" y="66"/>
                </a:lnTo>
                <a:lnTo>
                  <a:pt x="32" y="88"/>
                </a:lnTo>
                <a:lnTo>
                  <a:pt x="26" y="98"/>
                </a:lnTo>
                <a:lnTo>
                  <a:pt x="21" y="107"/>
                </a:lnTo>
                <a:lnTo>
                  <a:pt x="19" y="116"/>
                </a:lnTo>
                <a:lnTo>
                  <a:pt x="17" y="124"/>
                </a:lnTo>
                <a:lnTo>
                  <a:pt x="29" y="125"/>
                </a:lnTo>
                <a:lnTo>
                  <a:pt x="42" y="123"/>
                </a:lnTo>
                <a:lnTo>
                  <a:pt x="58" y="119"/>
                </a:lnTo>
                <a:lnTo>
                  <a:pt x="74" y="113"/>
                </a:lnTo>
                <a:lnTo>
                  <a:pt x="92" y="105"/>
                </a:lnTo>
                <a:lnTo>
                  <a:pt x="111" y="94"/>
                </a:lnTo>
                <a:lnTo>
                  <a:pt x="130" y="82"/>
                </a:lnTo>
                <a:lnTo>
                  <a:pt x="149" y="69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numCol="1"/>
          <a:lstStyle/>
          <a:p>
            <a:endParaRPr/>
          </a:p>
        </p:txBody>
      </p:sp>
      <p:sp>
        <p:nvSpPr>
          <p:cNvPr id="227" name="Text Box 227"/>
          <p:cNvSpPr>
            <a:spLocks/>
          </p:cNvSpPr>
          <p:nvPr/>
        </p:nvSpPr>
        <p:spPr>
          <a:xfrm>
            <a:off x="3983037" y="4124325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 wrap="none" lIns="92075" tIns="46038" rIns="92075" bIns="46038" numCol="1">
            <a:spAutoFit/>
          </a:bodyPr>
          <a:lstStyle/>
          <a:p>
            <a:pPr marL="0" indent="0"/>
            <a:r>
              <a:rPr lang="en-US" sz="1400" b="1" dirty="0" smtClean="0">
                <a:solidFill>
                  <a:srgbClr val="FF3300"/>
                </a:solidFill>
                <a:latin typeface="Times New Roman" pitchFamily="18" charset="0"/>
              </a:rPr>
              <a:t>CO</a:t>
            </a:r>
            <a:r>
              <a:rPr lang="en-US" sz="1400" b="1" baseline="-25000" dirty="0" smtClean="0">
                <a:solidFill>
                  <a:srgbClr val="FF33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228" name="Text Box 228"/>
          <p:cNvSpPr>
            <a:spLocks/>
          </p:cNvSpPr>
          <p:nvPr/>
        </p:nvSpPr>
        <p:spPr>
          <a:xfrm>
            <a:off x="5151437" y="4505325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 numCol="1">
            <a:spAutoFit/>
          </a:bodyPr>
          <a:lstStyle/>
          <a:p>
            <a:pPr marL="0" indent="0"/>
            <a:r>
              <a:rPr lang="en-US" sz="1400" b="1" dirty="0" smtClean="0">
                <a:solidFill>
                  <a:srgbClr val="FF3300"/>
                </a:solidFill>
                <a:latin typeface="Times New Roman" pitchFamily="18" charset="0"/>
              </a:rPr>
              <a:t>CO</a:t>
            </a:r>
            <a:r>
              <a:rPr lang="en-US" sz="1400" b="1" baseline="-25000" dirty="0" smtClean="0">
                <a:solidFill>
                  <a:srgbClr val="FF33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229" name="Text Box 229"/>
          <p:cNvSpPr>
            <a:spLocks/>
          </p:cNvSpPr>
          <p:nvPr/>
        </p:nvSpPr>
        <p:spPr>
          <a:xfrm>
            <a:off x="5162550" y="4262437"/>
            <a:ext cx="303212" cy="260350"/>
          </a:xfrm>
          <a:custGeom>
            <a:avLst/>
            <a:gdLst/>
            <a:ahLst/>
            <a:cxnLst/>
            <a:rect l="0" t="0" r="r" b="b"/>
            <a:pathLst>
              <a:path w="190" h="163">
                <a:moveTo>
                  <a:pt x="0" y="97"/>
                </a:moveTo>
                <a:lnTo>
                  <a:pt x="13" y="73"/>
                </a:lnTo>
                <a:lnTo>
                  <a:pt x="28" y="52"/>
                </a:lnTo>
                <a:lnTo>
                  <a:pt x="43" y="34"/>
                </a:lnTo>
                <a:lnTo>
                  <a:pt x="59" y="19"/>
                </a:lnTo>
                <a:lnTo>
                  <a:pt x="76" y="8"/>
                </a:lnTo>
                <a:lnTo>
                  <a:pt x="91" y="2"/>
                </a:lnTo>
                <a:lnTo>
                  <a:pt x="106" y="0"/>
                </a:lnTo>
                <a:lnTo>
                  <a:pt x="119" y="3"/>
                </a:lnTo>
                <a:lnTo>
                  <a:pt x="154" y="20"/>
                </a:lnTo>
                <a:lnTo>
                  <a:pt x="163" y="26"/>
                </a:lnTo>
                <a:lnTo>
                  <a:pt x="170" y="35"/>
                </a:lnTo>
                <a:lnTo>
                  <a:pt x="175" y="46"/>
                </a:lnTo>
                <a:lnTo>
                  <a:pt x="178" y="59"/>
                </a:lnTo>
                <a:lnTo>
                  <a:pt x="180" y="74"/>
                </a:lnTo>
                <a:lnTo>
                  <a:pt x="179" y="91"/>
                </a:lnTo>
                <a:lnTo>
                  <a:pt x="177" y="110"/>
                </a:lnTo>
                <a:lnTo>
                  <a:pt x="172" y="129"/>
                </a:lnTo>
                <a:lnTo>
                  <a:pt x="190" y="137"/>
                </a:lnTo>
                <a:lnTo>
                  <a:pt x="139" y="163"/>
                </a:lnTo>
                <a:lnTo>
                  <a:pt x="120" y="104"/>
                </a:lnTo>
                <a:lnTo>
                  <a:pt x="138" y="113"/>
                </a:lnTo>
                <a:lnTo>
                  <a:pt x="144" y="83"/>
                </a:lnTo>
                <a:lnTo>
                  <a:pt x="145" y="57"/>
                </a:lnTo>
                <a:lnTo>
                  <a:pt x="142" y="35"/>
                </a:lnTo>
                <a:lnTo>
                  <a:pt x="134" y="17"/>
                </a:lnTo>
                <a:lnTo>
                  <a:pt x="122" y="20"/>
                </a:lnTo>
                <a:lnTo>
                  <a:pt x="108" y="26"/>
                </a:lnTo>
                <a:lnTo>
                  <a:pt x="95" y="35"/>
                </a:lnTo>
                <a:lnTo>
                  <a:pt x="82" y="46"/>
                </a:lnTo>
                <a:lnTo>
                  <a:pt x="69" y="60"/>
                </a:lnTo>
                <a:lnTo>
                  <a:pt x="57" y="76"/>
                </a:lnTo>
                <a:lnTo>
                  <a:pt x="45" y="94"/>
                </a:lnTo>
                <a:lnTo>
                  <a:pt x="35" y="114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numCol="1"/>
          <a:lstStyle/>
          <a:p>
            <a:endParaRPr/>
          </a:p>
        </p:txBody>
      </p:sp>
      <p:sp>
        <p:nvSpPr>
          <p:cNvPr id="230" name="Text Box 230"/>
          <p:cNvSpPr>
            <a:spLocks/>
          </p:cNvSpPr>
          <p:nvPr/>
        </p:nvSpPr>
        <p:spPr>
          <a:xfrm>
            <a:off x="4206875" y="2671762"/>
            <a:ext cx="2066925" cy="34925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6038" rIns="90488" bIns="46038" numCol="1">
            <a:spAutoFit/>
          </a:bodyPr>
          <a:lstStyle/>
          <a:p>
            <a:pPr marL="0" indent="0">
              <a:spcBef>
                <a:spcPct val="50000"/>
              </a:spcBef>
            </a:pPr>
            <a:r>
              <a:rPr lang="en-US" sz="1600" b="1" dirty="0" smtClean="0">
                <a:solidFill>
                  <a:srgbClr val="FF3300"/>
                </a:solidFill>
                <a:latin typeface="Times New Roman" pitchFamily="18" charset="0"/>
              </a:rPr>
              <a:t>Otros monosacáridos</a:t>
            </a:r>
          </a:p>
        </p:txBody>
      </p:sp>
      <p:sp>
        <p:nvSpPr>
          <p:cNvPr id="231" name="Text Box 231"/>
          <p:cNvSpPr>
            <a:spLocks/>
          </p:cNvSpPr>
          <p:nvPr/>
        </p:nvSpPr>
        <p:spPr>
          <a:xfrm>
            <a:off x="5049837" y="3133725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sm" len="sm"/>
          </a:ln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9700" name="Rectangle 5"/>
          <p:cNvSpPr>
            <a:spLocks noGrp="1" noChangeArrowheads="1"/>
          </p:cNvSpPr>
          <p:nvPr>
            <p:ph idx="1"/>
          </p:nvPr>
        </p:nvSpPr>
        <p:spPr>
          <a:xfrm>
            <a:off x="714375" y="1857375"/>
            <a:ext cx="7772400" cy="4114800"/>
          </a:xfrm>
          <a:solidFill>
            <a:srgbClr val="DDDDDD"/>
          </a:solidFill>
          <a:ln w="12700">
            <a:solidFill>
              <a:srgbClr val="0033CC"/>
            </a:solidFill>
          </a:ln>
        </p:spPr>
        <p:txBody>
          <a:bodyPr lIns="90488" tIns="44450" rIns="90488" bIns="44450"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 </a:t>
            </a:r>
            <a:endParaRPr lang="es-ES" sz="2400" u="sng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smtClean="0"/>
              <a:t> </a:t>
            </a:r>
            <a:r>
              <a:rPr lang="es-ES" sz="2400" b="1" smtClean="0"/>
              <a:t>VIA GLICOLITICA</a:t>
            </a:r>
            <a:endParaRPr lang="es-E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smtClean="0"/>
              <a:t>                                          </a:t>
            </a:r>
            <a:endParaRPr lang="es-ES" sz="2400" u="sng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b="1" smtClean="0"/>
              <a:t>AMINOACIDOS</a:t>
            </a:r>
            <a:endParaRPr lang="es-ES" sz="2400" u="sng" smtClean="0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769225" cy="1139825"/>
          </a:xfrm>
          <a:solidFill>
            <a:schemeClr val="tx2">
              <a:lumMod val="40000"/>
              <a:lumOff val="60000"/>
            </a:schemeClr>
          </a:soli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smtClean="0">
                <a:solidFill>
                  <a:schemeClr val="accent1">
                    <a:lumMod val="50000"/>
                  </a:schemeClr>
                </a:solidFill>
              </a:rPr>
              <a:t>PROCEDENCIAS DEL PIRUVATO</a:t>
            </a: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714375" y="1857374"/>
            <a:ext cx="7772400" cy="4643459"/>
          </a:xfrm>
          <a:prstGeom prst="rect">
            <a:avLst/>
          </a:prstGeom>
          <a:solidFill>
            <a:srgbClr val="DDDDDD"/>
          </a:solidFill>
          <a:ln w="12700">
            <a:solidFill>
              <a:srgbClr val="0033CC"/>
            </a:solidFill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 </a:t>
            </a:r>
            <a:r>
              <a:rPr lang="es-ES" sz="2400" u="sng" kern="0" dirty="0">
                <a:latin typeface="+mn-lt"/>
              </a:rPr>
              <a:t>Fuente exógena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</a:t>
            </a:r>
            <a:r>
              <a:rPr lang="es-ES" sz="2400" kern="0" dirty="0" smtClean="0">
                <a:latin typeface="+mn-lt"/>
              </a:rPr>
              <a:t>(Almidón, Glucosa,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</a:t>
            </a:r>
            <a:r>
              <a:rPr lang="es-ES" sz="2400" kern="0" dirty="0" smtClean="0">
                <a:latin typeface="+mn-lt"/>
              </a:rPr>
              <a:t>                                           fructosa</a:t>
            </a:r>
            <a:r>
              <a:rPr lang="es-ES" sz="2400" kern="0" dirty="0">
                <a:latin typeface="+mn-lt"/>
              </a:rPr>
              <a:t>, </a:t>
            </a:r>
            <a:r>
              <a:rPr lang="es-ES" sz="2400" kern="0" dirty="0" smtClean="0">
                <a:latin typeface="+mn-lt"/>
              </a:rPr>
              <a:t>galactosa)    </a:t>
            </a: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sz="2400" kern="0" dirty="0">
                <a:latin typeface="+mn-lt"/>
              </a:rPr>
              <a:t> </a:t>
            </a:r>
            <a:r>
              <a:rPr lang="es-ES" sz="2400" b="1" kern="0" dirty="0">
                <a:latin typeface="+mn-lt"/>
              </a:rPr>
              <a:t>VIA </a:t>
            </a:r>
            <a:r>
              <a:rPr lang="es-ES" sz="2400" b="1" kern="0" dirty="0" smtClean="0">
                <a:latin typeface="+mn-lt"/>
              </a:rPr>
              <a:t>GLICOLITICA</a:t>
            </a:r>
            <a:r>
              <a:rPr lang="es-ES" sz="2400" kern="0" dirty="0" smtClean="0">
                <a:latin typeface="+mn-lt"/>
              </a:rPr>
              <a:t> </a:t>
            </a: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 </a:t>
            </a:r>
            <a:r>
              <a:rPr lang="es-ES" sz="2400" u="sng" kern="0" dirty="0">
                <a:latin typeface="+mn-lt"/>
              </a:rPr>
              <a:t>Fuente </a:t>
            </a:r>
            <a:r>
              <a:rPr lang="es-ES" sz="2400" u="sng" kern="0" dirty="0" err="1">
                <a:latin typeface="+mn-lt"/>
              </a:rPr>
              <a:t>endogéna</a:t>
            </a:r>
            <a:r>
              <a:rPr lang="es-ES" sz="2400" kern="0" dirty="0">
                <a:latin typeface="+mn-lt"/>
              </a:rPr>
              <a:t>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 (</a:t>
            </a:r>
            <a:r>
              <a:rPr lang="es-ES" sz="2400" kern="0" dirty="0" smtClean="0">
                <a:latin typeface="+mn-lt"/>
              </a:rPr>
              <a:t>glucógeno)</a:t>
            </a: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s-ES" sz="2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</a:t>
            </a:r>
            <a:r>
              <a:rPr lang="es-ES" sz="2400" u="sng" kern="0" dirty="0">
                <a:latin typeface="+mn-lt"/>
              </a:rPr>
              <a:t>Por </a:t>
            </a:r>
            <a:r>
              <a:rPr lang="es-ES" sz="2400" u="sng" kern="0" dirty="0" err="1">
                <a:latin typeface="+mn-lt"/>
              </a:rPr>
              <a:t>transaminación</a:t>
            </a:r>
            <a:endParaRPr lang="es-ES" sz="2400" u="sng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(</a:t>
            </a:r>
            <a:r>
              <a:rPr lang="es-ES" sz="2400" kern="0" dirty="0" err="1">
                <a:latin typeface="+mn-lt"/>
              </a:rPr>
              <a:t>alanina</a:t>
            </a:r>
            <a:r>
              <a:rPr lang="es-ES" sz="2400" kern="0" dirty="0">
                <a:latin typeface="+mn-lt"/>
              </a:rPr>
              <a:t>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sz="2400" kern="0" dirty="0">
                <a:latin typeface="+mn-lt"/>
              </a:rPr>
              <a:t> </a:t>
            </a:r>
            <a:r>
              <a:rPr lang="es-ES" sz="2400" b="1" kern="0" dirty="0">
                <a:latin typeface="+mn-lt"/>
              </a:rPr>
              <a:t>AMINOACIDOS</a:t>
            </a:r>
            <a:r>
              <a:rPr lang="es-ES" sz="2400" kern="0" dirty="0">
                <a:latin typeface="+mn-lt"/>
              </a:rPr>
              <a:t>            </a:t>
            </a:r>
            <a:r>
              <a:rPr lang="es-ES" sz="2400" u="sng" kern="0" dirty="0">
                <a:latin typeface="+mn-lt"/>
              </a:rPr>
              <a:t>Durante la  Degradación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" sz="2400" kern="0" dirty="0">
                <a:latin typeface="+mn-lt"/>
              </a:rPr>
              <a:t>                                           (</a:t>
            </a:r>
            <a:r>
              <a:rPr lang="es-ES" sz="2400" kern="0" dirty="0" err="1">
                <a:latin typeface="+mn-lt"/>
              </a:rPr>
              <a:t>serina,triptofano</a:t>
            </a:r>
            <a:r>
              <a:rPr lang="es-ES" sz="2400" kern="0" dirty="0">
                <a:latin typeface="+mn-lt"/>
              </a:rPr>
              <a:t>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ext Box 272"/>
          <p:cNvSpPr>
            <a:spLocks/>
          </p:cNvSpPr>
          <p:nvPr/>
        </p:nvSpPr>
        <p:spPr>
          <a:xfrm>
            <a:off x="530225" y="941387"/>
            <a:ext cx="8074025" cy="758825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 numCol="1" anchor="ctr"/>
          <a:lstStyle/>
          <a:p>
            <a:pPr marL="0" indent="0" algn="ctr"/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Origen y destinos metabólicos del Acetil-CoA</a:t>
            </a:r>
          </a:p>
        </p:txBody>
      </p:sp>
      <p:grpSp>
        <p:nvGrpSpPr>
          <p:cNvPr id="2" name="Group 273"/>
          <p:cNvGrpSpPr>
            <a:grpSpLocks/>
          </p:cNvGrpSpPr>
          <p:nvPr/>
        </p:nvGrpSpPr>
        <p:grpSpPr>
          <a:xfrm>
            <a:off x="436562" y="2105025"/>
            <a:ext cx="8096250" cy="3771900"/>
            <a:chOff x="189" y="1616"/>
            <a:chExt cx="5100" cy="2376"/>
          </a:xfrm>
        </p:grpSpPr>
        <p:grpSp>
          <p:nvGrpSpPr>
            <p:cNvPr id="3" name="Group 274"/>
            <p:cNvGrpSpPr>
              <a:grpSpLocks/>
            </p:cNvGrpSpPr>
            <p:nvPr/>
          </p:nvGrpSpPr>
          <p:grpSpPr>
            <a:xfrm>
              <a:off x="189" y="2261"/>
              <a:ext cx="5100" cy="1731"/>
              <a:chOff x="189" y="2261"/>
              <a:chExt cx="5100" cy="1731"/>
            </a:xfrm>
          </p:grpSpPr>
          <p:sp>
            <p:nvSpPr>
              <p:cNvPr id="275" name="Text Box 275"/>
              <p:cNvSpPr>
                <a:spLocks/>
              </p:cNvSpPr>
              <p:nvPr/>
            </p:nvSpPr>
            <p:spPr>
              <a:xfrm>
                <a:off x="189" y="2553"/>
                <a:ext cx="1970" cy="58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 numCol="1">
                <a:spAutoFit/>
              </a:bodyPr>
              <a:lstStyle/>
              <a:p>
                <a:pPr marL="0" indent="0" algn="ctr"/>
                <a:r>
                  <a:rPr lang="en-US" b="1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3-Hidroxi-3metil-glutaril-CoA</a:t>
                </a:r>
              </a:p>
              <a:p>
                <a:pPr marL="0" indent="0" algn="ctr"/>
                <a:r>
                  <a:rPr lang="en-US" b="1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(HMG-CoA)</a:t>
                </a:r>
              </a:p>
            </p:txBody>
          </p:sp>
          <p:sp>
            <p:nvSpPr>
              <p:cNvPr id="276" name="Text Box 276"/>
              <p:cNvSpPr>
                <a:spLocks/>
              </p:cNvSpPr>
              <p:nvPr/>
            </p:nvSpPr>
            <p:spPr>
              <a:xfrm>
                <a:off x="720" y="2696"/>
                <a:ext cx="404" cy="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2075" tIns="46038" rIns="92075" bIns="46038" numCol="1">
                <a:spAutoFit/>
              </a:bodyPr>
              <a:lstStyle/>
              <a:p>
                <a:endParaRPr/>
              </a:p>
            </p:txBody>
          </p:sp>
          <p:sp>
            <p:nvSpPr>
              <p:cNvPr id="277" name="Text Box 277"/>
              <p:cNvSpPr>
                <a:spLocks/>
              </p:cNvSpPr>
              <p:nvPr/>
            </p:nvSpPr>
            <p:spPr>
              <a:xfrm>
                <a:off x="326" y="3488"/>
                <a:ext cx="740" cy="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2075" tIns="46038" rIns="92075" bIns="46038" numCol="1">
                <a:spAutoFit/>
              </a:bodyPr>
              <a:lstStyle/>
              <a:p>
                <a:pPr marL="0" indent="0"/>
                <a:r>
                  <a:rPr lang="en-US" b="1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Colesterol</a:t>
                </a:r>
              </a:p>
            </p:txBody>
          </p:sp>
          <p:sp>
            <p:nvSpPr>
              <p:cNvPr id="278" name="Text Box 278"/>
              <p:cNvSpPr>
                <a:spLocks/>
              </p:cNvSpPr>
              <p:nvPr/>
            </p:nvSpPr>
            <p:spPr>
              <a:xfrm>
                <a:off x="1584" y="3416"/>
                <a:ext cx="768" cy="4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2075" tIns="46038" rIns="92075" bIns="46038" numCol="1">
                <a:spAutoFit/>
              </a:bodyPr>
              <a:lstStyle/>
              <a:p>
                <a:pPr marL="0" indent="0"/>
                <a:r>
                  <a:rPr lang="en-US" b="1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Cuerpos</a:t>
                </a:r>
              </a:p>
              <a:p>
                <a:pPr marL="0" indent="0"/>
                <a:r>
                  <a:rPr lang="en-US" b="1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 cetónicos</a:t>
                </a:r>
              </a:p>
            </p:txBody>
          </p:sp>
          <p:sp>
            <p:nvSpPr>
              <p:cNvPr id="279" name="Text Box 279"/>
              <p:cNvSpPr>
                <a:spLocks/>
              </p:cNvSpPr>
              <p:nvPr/>
            </p:nvSpPr>
            <p:spPr>
              <a:xfrm>
                <a:off x="2929" y="3753"/>
                <a:ext cx="388" cy="23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numCol="1">
                <a:spAutoFit/>
              </a:bodyPr>
              <a:lstStyle/>
              <a:p>
                <a:pPr marL="0" indent="0"/>
                <a:r>
                  <a:rPr lang="en-US" b="1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CO</a:t>
                </a:r>
                <a:r>
                  <a:rPr lang="en-US" b="1" baseline="-25000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280" name="Text Box 280"/>
              <p:cNvSpPr>
                <a:spLocks/>
              </p:cNvSpPr>
              <p:nvPr/>
            </p:nvSpPr>
            <p:spPr>
              <a:xfrm>
                <a:off x="4321" y="2409"/>
                <a:ext cx="968" cy="23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numCol="1">
                <a:spAutoFit/>
              </a:bodyPr>
              <a:lstStyle/>
              <a:p>
                <a:pPr marL="0" indent="0"/>
                <a:r>
                  <a:rPr lang="en-US" b="1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Acidos grasos</a:t>
                </a:r>
              </a:p>
            </p:txBody>
          </p:sp>
          <p:sp>
            <p:nvSpPr>
              <p:cNvPr id="281" name="Text Box 281"/>
              <p:cNvSpPr>
                <a:spLocks/>
              </p:cNvSpPr>
              <p:nvPr/>
            </p:nvSpPr>
            <p:spPr>
              <a:xfrm>
                <a:off x="3072" y="2744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82" name="Text Box 282"/>
              <p:cNvSpPr>
                <a:spLocks/>
              </p:cNvSpPr>
              <p:nvPr/>
            </p:nvSpPr>
            <p:spPr>
              <a:xfrm flipH="1">
                <a:off x="768" y="3176"/>
                <a:ext cx="192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83" name="Text Box 283"/>
              <p:cNvSpPr>
                <a:spLocks/>
              </p:cNvSpPr>
              <p:nvPr/>
            </p:nvSpPr>
            <p:spPr>
              <a:xfrm>
                <a:off x="1632" y="3128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84" name="Text Box 284"/>
              <p:cNvSpPr>
                <a:spLocks/>
              </p:cNvSpPr>
              <p:nvPr/>
            </p:nvSpPr>
            <p:spPr>
              <a:xfrm flipH="1">
                <a:off x="2160" y="2696"/>
                <a:ext cx="28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85" name="Text Box 285"/>
              <p:cNvSpPr>
                <a:spLocks/>
              </p:cNvSpPr>
              <p:nvPr/>
            </p:nvSpPr>
            <p:spPr>
              <a:xfrm>
                <a:off x="2629" y="2941"/>
                <a:ext cx="918" cy="534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488" tIns="46038" rIns="90488" bIns="46038" numCol="1" anchor="ctr"/>
              <a:lstStyle/>
              <a:p>
                <a:pPr marL="0" indent="0" algn="ctr"/>
                <a:endParaRPr lang="en-US" sz="2000" dirty="0" smtClean="0">
                  <a:latin typeface="Times New Roman" pitchFamily="18" charset="0"/>
                </a:endParaRPr>
              </a:p>
              <a:p>
                <a:pPr marL="0" indent="0" algn="ctr"/>
                <a:r>
                  <a:rPr lang="en-US" sz="2000" dirty="0" smtClean="0">
                    <a:latin typeface="Times New Roman" pitchFamily="18" charset="0"/>
                  </a:rPr>
                  <a:t>Ciclo</a:t>
                </a:r>
              </a:p>
              <a:p>
                <a:pPr marL="0" indent="0" algn="ctr"/>
                <a:r>
                  <a:rPr lang="en-US" sz="2000" dirty="0" smtClean="0">
                    <a:latin typeface="Times New Roman" pitchFamily="18" charset="0"/>
                  </a:rPr>
                  <a:t>Krebs</a:t>
                </a:r>
              </a:p>
              <a:p>
                <a:pPr marL="0" indent="0" algn="ctr"/>
                <a:endParaRPr lang="en-US" sz="2000" dirty="0" smtClean="0">
                  <a:latin typeface="Times New Roman" pitchFamily="18" charset="0"/>
                </a:endParaRPr>
              </a:p>
            </p:txBody>
          </p:sp>
          <p:sp>
            <p:nvSpPr>
              <p:cNvPr id="286" name="Text Box 286"/>
              <p:cNvSpPr>
                <a:spLocks/>
              </p:cNvSpPr>
              <p:nvPr/>
            </p:nvSpPr>
            <p:spPr>
              <a:xfrm>
                <a:off x="3552" y="2360"/>
                <a:ext cx="751" cy="193"/>
              </a:xfrm>
              <a:custGeom>
                <a:avLst/>
                <a:gdLst/>
                <a:ahLst/>
                <a:cxnLst/>
                <a:rect l="0" t="0" r="r" b="b"/>
                <a:pathLst>
                  <a:path w="750" h="192">
                    <a:moveTo>
                      <a:pt x="0" y="192"/>
                    </a:moveTo>
                    <a:lnTo>
                      <a:pt x="2" y="172"/>
                    </a:lnTo>
                    <a:lnTo>
                      <a:pt x="7" y="153"/>
                    </a:lnTo>
                    <a:lnTo>
                      <a:pt x="15" y="135"/>
                    </a:lnTo>
                    <a:lnTo>
                      <a:pt x="26" y="118"/>
                    </a:lnTo>
                    <a:lnTo>
                      <a:pt x="40" y="100"/>
                    </a:lnTo>
                    <a:lnTo>
                      <a:pt x="56" y="85"/>
                    </a:lnTo>
                    <a:lnTo>
                      <a:pt x="75" y="70"/>
                    </a:lnTo>
                    <a:lnTo>
                      <a:pt x="96" y="56"/>
                    </a:lnTo>
                    <a:lnTo>
                      <a:pt x="119" y="44"/>
                    </a:lnTo>
                    <a:lnTo>
                      <a:pt x="144" y="33"/>
                    </a:lnTo>
                    <a:lnTo>
                      <a:pt x="200" y="15"/>
                    </a:lnTo>
                    <a:lnTo>
                      <a:pt x="230" y="9"/>
                    </a:lnTo>
                    <a:lnTo>
                      <a:pt x="261" y="4"/>
                    </a:lnTo>
                    <a:lnTo>
                      <a:pt x="293" y="1"/>
                    </a:lnTo>
                    <a:lnTo>
                      <a:pt x="327" y="0"/>
                    </a:lnTo>
                    <a:lnTo>
                      <a:pt x="378" y="0"/>
                    </a:lnTo>
                    <a:lnTo>
                      <a:pt x="429" y="2"/>
                    </a:lnTo>
                    <a:lnTo>
                      <a:pt x="478" y="9"/>
                    </a:lnTo>
                    <a:lnTo>
                      <a:pt x="524" y="20"/>
                    </a:lnTo>
                    <a:lnTo>
                      <a:pt x="566" y="35"/>
                    </a:lnTo>
                    <a:lnTo>
                      <a:pt x="604" y="54"/>
                    </a:lnTo>
                    <a:lnTo>
                      <a:pt x="637" y="76"/>
                    </a:lnTo>
                    <a:lnTo>
                      <a:pt x="665" y="100"/>
                    </a:lnTo>
                    <a:lnTo>
                      <a:pt x="676" y="114"/>
                    </a:lnTo>
                    <a:lnTo>
                      <a:pt x="685" y="128"/>
                    </a:lnTo>
                    <a:lnTo>
                      <a:pt x="750" y="128"/>
                    </a:lnTo>
                    <a:lnTo>
                      <a:pt x="679" y="192"/>
                    </a:lnTo>
                    <a:lnTo>
                      <a:pt x="570" y="128"/>
                    </a:lnTo>
                    <a:lnTo>
                      <a:pt x="634" y="128"/>
                    </a:lnTo>
                    <a:lnTo>
                      <a:pt x="615" y="102"/>
                    </a:lnTo>
                    <a:lnTo>
                      <a:pt x="590" y="79"/>
                    </a:lnTo>
                    <a:lnTo>
                      <a:pt x="560" y="58"/>
                    </a:lnTo>
                    <a:lnTo>
                      <a:pt x="525" y="40"/>
                    </a:lnTo>
                    <a:lnTo>
                      <a:pt x="487" y="25"/>
                    </a:lnTo>
                    <a:lnTo>
                      <a:pt x="444" y="13"/>
                    </a:lnTo>
                    <a:lnTo>
                      <a:pt x="399" y="5"/>
                    </a:lnTo>
                    <a:lnTo>
                      <a:pt x="352" y="1"/>
                    </a:lnTo>
                    <a:lnTo>
                      <a:pt x="290" y="7"/>
                    </a:lnTo>
                    <a:lnTo>
                      <a:pt x="233" y="20"/>
                    </a:lnTo>
                    <a:lnTo>
                      <a:pt x="182" y="38"/>
                    </a:lnTo>
                    <a:lnTo>
                      <a:pt x="159" y="49"/>
                    </a:lnTo>
                    <a:lnTo>
                      <a:pt x="138" y="62"/>
                    </a:lnTo>
                    <a:lnTo>
                      <a:pt x="119" y="75"/>
                    </a:lnTo>
                    <a:lnTo>
                      <a:pt x="102" y="90"/>
                    </a:lnTo>
                    <a:lnTo>
                      <a:pt x="87" y="105"/>
                    </a:lnTo>
                    <a:lnTo>
                      <a:pt x="74" y="121"/>
                    </a:lnTo>
                    <a:lnTo>
                      <a:pt x="64" y="138"/>
                    </a:lnTo>
                    <a:lnTo>
                      <a:pt x="57" y="156"/>
                    </a:lnTo>
                    <a:lnTo>
                      <a:pt x="53" y="174"/>
                    </a:lnTo>
                    <a:lnTo>
                      <a:pt x="51" y="192"/>
                    </a:lnTo>
                  </a:path>
                </a:pathLst>
              </a:custGeom>
              <a:solidFill>
                <a:schemeClr val="folHlink"/>
              </a:solidFill>
              <a:ln w="12700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numCol="1"/>
              <a:lstStyle/>
              <a:p>
                <a:endParaRPr/>
              </a:p>
            </p:txBody>
          </p:sp>
          <p:sp>
            <p:nvSpPr>
              <p:cNvPr id="287" name="Text Box 287"/>
              <p:cNvSpPr>
                <a:spLocks/>
              </p:cNvSpPr>
              <p:nvPr/>
            </p:nvSpPr>
            <p:spPr>
              <a:xfrm>
                <a:off x="3530" y="2680"/>
                <a:ext cx="797" cy="261"/>
              </a:xfrm>
              <a:custGeom>
                <a:avLst/>
                <a:gdLst/>
                <a:ahLst/>
                <a:cxnLst/>
                <a:rect l="0" t="0" r="r" b="b"/>
                <a:pathLst>
                  <a:path w="796" h="260">
                    <a:moveTo>
                      <a:pt x="796" y="38"/>
                    </a:moveTo>
                    <a:lnTo>
                      <a:pt x="793" y="62"/>
                    </a:lnTo>
                    <a:lnTo>
                      <a:pt x="786" y="86"/>
                    </a:lnTo>
                    <a:lnTo>
                      <a:pt x="776" y="108"/>
                    </a:lnTo>
                    <a:lnTo>
                      <a:pt x="763" y="130"/>
                    </a:lnTo>
                    <a:lnTo>
                      <a:pt x="747" y="150"/>
                    </a:lnTo>
                    <a:lnTo>
                      <a:pt x="729" y="169"/>
                    </a:lnTo>
                    <a:lnTo>
                      <a:pt x="708" y="186"/>
                    </a:lnTo>
                    <a:lnTo>
                      <a:pt x="684" y="202"/>
                    </a:lnTo>
                    <a:lnTo>
                      <a:pt x="658" y="216"/>
                    </a:lnTo>
                    <a:lnTo>
                      <a:pt x="631" y="228"/>
                    </a:lnTo>
                    <a:lnTo>
                      <a:pt x="601" y="239"/>
                    </a:lnTo>
                    <a:lnTo>
                      <a:pt x="570" y="247"/>
                    </a:lnTo>
                    <a:lnTo>
                      <a:pt x="537" y="254"/>
                    </a:lnTo>
                    <a:lnTo>
                      <a:pt x="504" y="258"/>
                    </a:lnTo>
                    <a:lnTo>
                      <a:pt x="469" y="260"/>
                    </a:lnTo>
                    <a:lnTo>
                      <a:pt x="433" y="259"/>
                    </a:lnTo>
                    <a:lnTo>
                      <a:pt x="393" y="257"/>
                    </a:lnTo>
                    <a:lnTo>
                      <a:pt x="340" y="251"/>
                    </a:lnTo>
                    <a:lnTo>
                      <a:pt x="289" y="241"/>
                    </a:lnTo>
                    <a:lnTo>
                      <a:pt x="241" y="225"/>
                    </a:lnTo>
                    <a:lnTo>
                      <a:pt x="197" y="205"/>
                    </a:lnTo>
                    <a:lnTo>
                      <a:pt x="158" y="180"/>
                    </a:lnTo>
                    <a:lnTo>
                      <a:pt x="124" y="152"/>
                    </a:lnTo>
                    <a:lnTo>
                      <a:pt x="95" y="121"/>
                    </a:lnTo>
                    <a:lnTo>
                      <a:pt x="74" y="86"/>
                    </a:lnTo>
                    <a:lnTo>
                      <a:pt x="0" y="83"/>
                    </a:lnTo>
                    <a:lnTo>
                      <a:pt x="75" y="0"/>
                    </a:lnTo>
                    <a:lnTo>
                      <a:pt x="187" y="93"/>
                    </a:lnTo>
                    <a:lnTo>
                      <a:pt x="113" y="88"/>
                    </a:lnTo>
                    <a:lnTo>
                      <a:pt x="134" y="121"/>
                    </a:lnTo>
                    <a:lnTo>
                      <a:pt x="160" y="151"/>
                    </a:lnTo>
                    <a:lnTo>
                      <a:pt x="192" y="178"/>
                    </a:lnTo>
                    <a:lnTo>
                      <a:pt x="229" y="202"/>
                    </a:lnTo>
                    <a:lnTo>
                      <a:pt x="270" y="222"/>
                    </a:lnTo>
                    <a:lnTo>
                      <a:pt x="314" y="239"/>
                    </a:lnTo>
                    <a:lnTo>
                      <a:pt x="363" y="250"/>
                    </a:lnTo>
                    <a:lnTo>
                      <a:pt x="413" y="257"/>
                    </a:lnTo>
                    <a:lnTo>
                      <a:pt x="448" y="257"/>
                    </a:lnTo>
                    <a:lnTo>
                      <a:pt x="481" y="254"/>
                    </a:lnTo>
                    <a:lnTo>
                      <a:pt x="513" y="249"/>
                    </a:lnTo>
                    <a:lnTo>
                      <a:pt x="545" y="242"/>
                    </a:lnTo>
                    <a:lnTo>
                      <a:pt x="574" y="233"/>
                    </a:lnTo>
                    <a:lnTo>
                      <a:pt x="602" y="222"/>
                    </a:lnTo>
                    <a:lnTo>
                      <a:pt x="628" y="209"/>
                    </a:lnTo>
                    <a:lnTo>
                      <a:pt x="652" y="195"/>
                    </a:lnTo>
                    <a:lnTo>
                      <a:pt x="675" y="180"/>
                    </a:lnTo>
                    <a:lnTo>
                      <a:pt x="694" y="163"/>
                    </a:lnTo>
                    <a:lnTo>
                      <a:pt x="712" y="144"/>
                    </a:lnTo>
                    <a:lnTo>
                      <a:pt x="727" y="124"/>
                    </a:lnTo>
                    <a:lnTo>
                      <a:pt x="739" y="104"/>
                    </a:lnTo>
                    <a:lnTo>
                      <a:pt x="748" y="82"/>
                    </a:lnTo>
                    <a:lnTo>
                      <a:pt x="754" y="59"/>
                    </a:lnTo>
                    <a:lnTo>
                      <a:pt x="757" y="36"/>
                    </a:lnTo>
                  </a:path>
                </a:pathLst>
              </a:custGeom>
              <a:solidFill>
                <a:schemeClr val="folHlink"/>
              </a:solidFill>
              <a:ln w="12700" cap="rnd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numCol="1"/>
              <a:lstStyle/>
              <a:p>
                <a:endParaRPr/>
              </a:p>
            </p:txBody>
          </p:sp>
          <p:sp>
            <p:nvSpPr>
              <p:cNvPr id="288" name="Text Box 288"/>
              <p:cNvSpPr>
                <a:spLocks/>
              </p:cNvSpPr>
              <p:nvPr/>
            </p:nvSpPr>
            <p:spPr>
              <a:xfrm>
                <a:off x="3501" y="2261"/>
                <a:ext cx="678" cy="246"/>
              </a:xfrm>
              <a:prstGeom prst="ellipse">
                <a:avLst/>
              </a:prstGeom>
              <a:solidFill>
                <a:srgbClr val="EAEAE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488" tIns="46038" rIns="90488" bIns="46038" numCol="1" anchor="ctr"/>
              <a:lstStyle/>
              <a:p>
                <a:pPr marL="0" indent="0" algn="ctr"/>
                <a:r>
                  <a:rPr lang="en-US" sz="1200" b="1" dirty="0" smtClean="0">
                    <a:latin typeface="Times New Roman" pitchFamily="18" charset="0"/>
                  </a:rPr>
                  <a:t>Biosíntesis</a:t>
                </a:r>
              </a:p>
            </p:txBody>
          </p:sp>
          <p:sp>
            <p:nvSpPr>
              <p:cNvPr id="289" name="Text Box 289"/>
              <p:cNvSpPr>
                <a:spLocks/>
              </p:cNvSpPr>
              <p:nvPr/>
            </p:nvSpPr>
            <p:spPr>
              <a:xfrm>
                <a:off x="3693" y="2789"/>
                <a:ext cx="678" cy="246"/>
              </a:xfrm>
              <a:prstGeom prst="ellipse">
                <a:avLst/>
              </a:prstGeom>
              <a:solidFill>
                <a:srgbClr val="EAEAEA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488" tIns="46038" rIns="90488" bIns="46038" numCol="1" anchor="ctr"/>
              <a:lstStyle/>
              <a:p>
                <a:pPr marL="0" indent="0" algn="ctr"/>
                <a:r>
                  <a:rPr lang="en-US" sz="1200" b="1" dirty="0" smtClean="0">
                    <a:latin typeface="Times New Roman" pitchFamily="18" charset="0"/>
                  </a:rPr>
                  <a:t>Degradación</a:t>
                </a:r>
              </a:p>
            </p:txBody>
          </p:sp>
          <p:sp>
            <p:nvSpPr>
              <p:cNvPr id="290" name="Text Box 290"/>
              <p:cNvSpPr>
                <a:spLocks/>
              </p:cNvSpPr>
              <p:nvPr/>
            </p:nvSpPr>
            <p:spPr>
              <a:xfrm>
                <a:off x="3120" y="3512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sm" len="sm"/>
              </a:ln>
            </p:spPr>
          </p:sp>
          <p:sp>
            <p:nvSpPr>
              <p:cNvPr id="291" name="Text Box 291"/>
              <p:cNvSpPr>
                <a:spLocks/>
              </p:cNvSpPr>
              <p:nvPr/>
            </p:nvSpPr>
            <p:spPr>
              <a:xfrm>
                <a:off x="4029" y="3269"/>
                <a:ext cx="1062" cy="4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0488" tIns="46038" rIns="90488" bIns="46038" numCol="1">
                <a:spAutoFit/>
              </a:bodyPr>
              <a:lstStyle/>
              <a:p>
                <a:pPr marL="0" indent="0">
                  <a:spcBef>
                    <a:spcPct val="50000"/>
                  </a:spcBef>
                </a:pPr>
                <a:r>
                  <a:rPr lang="en-US" sz="2000" b="1" dirty="0" smtClean="0">
                    <a:solidFill>
                      <a:schemeClr val="accent2"/>
                    </a:solidFill>
                    <a:latin typeface="Times New Roman" pitchFamily="18" charset="0"/>
                  </a:rPr>
                  <a:t>Aminoácidos cetogénicos</a:t>
                </a:r>
              </a:p>
            </p:txBody>
          </p:sp>
          <p:sp>
            <p:nvSpPr>
              <p:cNvPr id="292" name="Text Box 292"/>
              <p:cNvSpPr>
                <a:spLocks/>
              </p:cNvSpPr>
              <p:nvPr/>
            </p:nvSpPr>
            <p:spPr>
              <a:xfrm flipH="1" flipV="1">
                <a:off x="3408" y="2744"/>
                <a:ext cx="576" cy="62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stealth" w="sm" len="sm"/>
              </a:ln>
            </p:spPr>
          </p:sp>
        </p:grpSp>
        <p:sp>
          <p:nvSpPr>
            <p:cNvPr id="293" name="Text Box 293"/>
            <p:cNvSpPr>
              <a:spLocks/>
            </p:cNvSpPr>
            <p:nvPr/>
          </p:nvSpPr>
          <p:spPr>
            <a:xfrm>
              <a:off x="2552" y="1616"/>
              <a:ext cx="979" cy="25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numCol="1">
              <a:spAutoFit/>
            </a:bodyPr>
            <a:lstStyle/>
            <a:p>
              <a:pPr marL="0" indent="0"/>
              <a:r>
                <a:rPr lang="en-US" sz="2000" b="1" dirty="0" smtClean="0">
                  <a:latin typeface="Times New Roman" pitchFamily="18" charset="0"/>
                </a:rPr>
                <a:t>PIRUVATO</a:t>
              </a:r>
            </a:p>
          </p:txBody>
        </p:sp>
        <p:sp>
          <p:nvSpPr>
            <p:cNvPr id="294" name="Text Box 294"/>
            <p:cNvSpPr>
              <a:spLocks/>
            </p:cNvSpPr>
            <p:nvPr/>
          </p:nvSpPr>
          <p:spPr>
            <a:xfrm>
              <a:off x="2456" y="2432"/>
              <a:ext cx="1104" cy="25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numCol="1">
              <a:spAutoFit/>
            </a:bodyPr>
            <a:lstStyle/>
            <a:p>
              <a:pPr marL="0" indent="0"/>
              <a:r>
                <a:rPr lang="en-US" sz="2000" b="1" dirty="0" smtClean="0">
                  <a:latin typeface="Times New Roman" pitchFamily="18" charset="0"/>
                </a:rPr>
                <a:t>ACETIL-CoA</a:t>
              </a:r>
            </a:p>
          </p:txBody>
        </p:sp>
        <p:sp>
          <p:nvSpPr>
            <p:cNvPr id="295" name="Text Box 295"/>
            <p:cNvSpPr>
              <a:spLocks/>
            </p:cNvSpPr>
            <p:nvPr/>
          </p:nvSpPr>
          <p:spPr>
            <a:xfrm>
              <a:off x="3079" y="1999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sm" len="sm"/>
            </a:ln>
          </p:spPr>
        </p:sp>
        <p:sp>
          <p:nvSpPr>
            <p:cNvPr id="296" name="Text Box 296"/>
            <p:cNvSpPr>
              <a:spLocks/>
            </p:cNvSpPr>
            <p:nvPr/>
          </p:nvSpPr>
          <p:spPr>
            <a:xfrm>
              <a:off x="3095" y="2143"/>
              <a:ext cx="320" cy="192"/>
            </a:xfrm>
            <a:prstGeom prst="rect">
              <a:avLst/>
            </a:prstGeom>
            <a:noFill/>
            <a:ln>
              <a:noFill/>
            </a:ln>
          </p:spPr>
          <p:txBody>
            <a:bodyPr lIns="92075" tIns="46038" rIns="92075" bIns="46038" numCol="1">
              <a:spAutoFit/>
            </a:bodyPr>
            <a:lstStyle/>
            <a:p>
              <a:pPr marL="0" indent="0"/>
              <a:r>
                <a:rPr lang="en-US" sz="1400" b="1" dirty="0" smtClean="0">
                  <a:solidFill>
                    <a:srgbClr val="FF3300"/>
                  </a:solidFill>
                  <a:latin typeface="Times New Roman" pitchFamily="18" charset="0"/>
                </a:rPr>
                <a:t>CO</a:t>
              </a:r>
              <a:r>
                <a:rPr lang="en-US" sz="1400" b="1" baseline="-25000" dirty="0" smtClean="0">
                  <a:solidFill>
                    <a:srgbClr val="FF33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297" name="Text Box 297"/>
            <p:cNvSpPr>
              <a:spLocks/>
            </p:cNvSpPr>
            <p:nvPr/>
          </p:nvSpPr>
          <p:spPr>
            <a:xfrm>
              <a:off x="3102" y="1990"/>
              <a:ext cx="191" cy="164"/>
            </a:xfrm>
            <a:custGeom>
              <a:avLst/>
              <a:gdLst/>
              <a:ahLst/>
              <a:cxnLst/>
              <a:rect l="0" t="0" r="r" b="b"/>
              <a:pathLst>
                <a:path w="190" h="163">
                  <a:moveTo>
                    <a:pt x="0" y="97"/>
                  </a:moveTo>
                  <a:lnTo>
                    <a:pt x="13" y="73"/>
                  </a:lnTo>
                  <a:lnTo>
                    <a:pt x="28" y="52"/>
                  </a:lnTo>
                  <a:lnTo>
                    <a:pt x="43" y="34"/>
                  </a:lnTo>
                  <a:lnTo>
                    <a:pt x="59" y="19"/>
                  </a:lnTo>
                  <a:lnTo>
                    <a:pt x="76" y="8"/>
                  </a:lnTo>
                  <a:lnTo>
                    <a:pt x="91" y="2"/>
                  </a:lnTo>
                  <a:lnTo>
                    <a:pt x="106" y="0"/>
                  </a:lnTo>
                  <a:lnTo>
                    <a:pt x="119" y="3"/>
                  </a:lnTo>
                  <a:lnTo>
                    <a:pt x="154" y="20"/>
                  </a:lnTo>
                  <a:lnTo>
                    <a:pt x="163" y="26"/>
                  </a:lnTo>
                  <a:lnTo>
                    <a:pt x="170" y="35"/>
                  </a:lnTo>
                  <a:lnTo>
                    <a:pt x="175" y="46"/>
                  </a:lnTo>
                  <a:lnTo>
                    <a:pt x="178" y="59"/>
                  </a:lnTo>
                  <a:lnTo>
                    <a:pt x="180" y="74"/>
                  </a:lnTo>
                  <a:lnTo>
                    <a:pt x="179" y="91"/>
                  </a:lnTo>
                  <a:lnTo>
                    <a:pt x="177" y="110"/>
                  </a:lnTo>
                  <a:lnTo>
                    <a:pt x="172" y="129"/>
                  </a:lnTo>
                  <a:lnTo>
                    <a:pt x="190" y="137"/>
                  </a:lnTo>
                  <a:lnTo>
                    <a:pt x="139" y="163"/>
                  </a:lnTo>
                  <a:lnTo>
                    <a:pt x="120" y="104"/>
                  </a:lnTo>
                  <a:lnTo>
                    <a:pt x="138" y="113"/>
                  </a:lnTo>
                  <a:lnTo>
                    <a:pt x="144" y="83"/>
                  </a:lnTo>
                  <a:lnTo>
                    <a:pt x="145" y="57"/>
                  </a:lnTo>
                  <a:lnTo>
                    <a:pt x="142" y="35"/>
                  </a:lnTo>
                  <a:lnTo>
                    <a:pt x="134" y="17"/>
                  </a:lnTo>
                  <a:lnTo>
                    <a:pt x="122" y="20"/>
                  </a:lnTo>
                  <a:lnTo>
                    <a:pt x="108" y="26"/>
                  </a:lnTo>
                  <a:lnTo>
                    <a:pt x="95" y="35"/>
                  </a:lnTo>
                  <a:lnTo>
                    <a:pt x="82" y="46"/>
                  </a:lnTo>
                  <a:lnTo>
                    <a:pt x="69" y="60"/>
                  </a:lnTo>
                  <a:lnTo>
                    <a:pt x="57" y="76"/>
                  </a:lnTo>
                  <a:lnTo>
                    <a:pt x="45" y="94"/>
                  </a:lnTo>
                  <a:lnTo>
                    <a:pt x="35" y="114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 numCol="1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769225" cy="1139825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smtClean="0"/>
              <a:t>Procedencia de la Acetil-CoA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348038" y="4349750"/>
            <a:ext cx="2219325" cy="454025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 u="sng">
                <a:solidFill>
                  <a:schemeClr val="bg1"/>
                </a:solidFill>
                <a:latin typeface="Arial" charset="0"/>
              </a:rPr>
              <a:t>ACETIL-CoA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5487988" y="3055938"/>
            <a:ext cx="2130425" cy="466725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  <a:latin typeface="Arial" charset="0"/>
              </a:rPr>
              <a:t>Aminoácidos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220788" y="3132138"/>
            <a:ext cx="1825625" cy="466725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  <a:latin typeface="Arial" charset="0"/>
              </a:rPr>
              <a:t>PIRUVATO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1144588" y="5494338"/>
            <a:ext cx="24352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  <a:latin typeface="Symbol" pitchFamily="18" charset="2"/>
              </a:rPr>
              <a:t>b</a:t>
            </a:r>
            <a:r>
              <a:rPr lang="es-ES" sz="2400" b="1">
                <a:solidFill>
                  <a:schemeClr val="accent2"/>
                </a:solidFill>
                <a:latin typeface="Arial" charset="0"/>
              </a:rPr>
              <a:t>-Oxidación de ácidos grasos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5716588" y="5494338"/>
            <a:ext cx="18256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  <a:latin typeface="Arial" charset="0"/>
              </a:rPr>
              <a:t>Cuerpos cetónicos</a:t>
            </a:r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3048000" y="3663950"/>
            <a:ext cx="533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 flipH="1">
            <a:off x="5564188" y="3624263"/>
            <a:ext cx="530225" cy="612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 flipV="1">
            <a:off x="2868613" y="4916488"/>
            <a:ext cx="663575" cy="466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 flipH="1" flipV="1">
            <a:off x="5729288" y="4799013"/>
            <a:ext cx="657225" cy="4730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992188" y="1760538"/>
            <a:ext cx="1901825" cy="83185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2400" b="1">
                <a:solidFill>
                  <a:schemeClr val="accent2"/>
                </a:solidFill>
                <a:latin typeface="Arial" charset="0"/>
              </a:rPr>
              <a:t>Hidratos de Carbono</a:t>
            </a:r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1905000" y="26670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 flipH="1">
            <a:off x="3200400" y="3352800"/>
            <a:ext cx="21336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22535" grpId="0" animBg="1"/>
      <p:bldP spid="22536" grpId="0" animBg="1"/>
      <p:bldP spid="22537" grpId="0" animBg="1"/>
      <p:bldP spid="22542" grpId="0" animBg="1"/>
      <p:bldP spid="22543" grpId="0" animBg="1"/>
      <p:bldP spid="2254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188913"/>
            <a:ext cx="7772400" cy="620712"/>
          </a:xfrm>
          <a:gradFill rotWithShape="1">
            <a:gsLst>
              <a:gs pos="0">
                <a:srgbClr val="76765E"/>
              </a:gs>
              <a:gs pos="50000">
                <a:srgbClr val="FFFFCC"/>
              </a:gs>
              <a:gs pos="100000">
                <a:srgbClr val="76765E"/>
              </a:gs>
            </a:gsLst>
            <a:lin ang="5400000" scaled="1"/>
          </a:gra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20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HOMEOSTASIS DE LA GLUCOSA</a:t>
            </a:r>
            <a:endParaRPr lang="es-ES" sz="320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1258888" y="1052513"/>
            <a:ext cx="7200900" cy="396875"/>
          </a:xfrm>
          <a:prstGeom prst="rect">
            <a:avLst/>
          </a:prstGeom>
          <a:gradFill rotWithShape="1">
            <a:gsLst>
              <a:gs pos="0">
                <a:srgbClr val="287662"/>
              </a:gs>
              <a:gs pos="50000">
                <a:srgbClr val="57FFD3"/>
              </a:gs>
              <a:gs pos="100000">
                <a:srgbClr val="287662"/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</a:rPr>
              <a:t>LOS NIVELES DE GLUCOSA EN SANGRE SON ESTABLES</a:t>
            </a:r>
            <a:endParaRPr lang="es-E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508" name="Oval 6"/>
          <p:cNvSpPr>
            <a:spLocks noChangeArrowheads="1"/>
          </p:cNvSpPr>
          <p:nvPr/>
        </p:nvSpPr>
        <p:spPr bwMode="auto">
          <a:xfrm>
            <a:off x="2339975" y="1624013"/>
            <a:ext cx="5256213" cy="11509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es-ES_tradnl" sz="2000"/>
          </a:p>
          <a:p>
            <a:pPr algn="ctr"/>
            <a:r>
              <a:rPr lang="es-ES_tradnl" sz="2000"/>
              <a:t>Glucemia en ayunas, sangre venosa</a:t>
            </a:r>
          </a:p>
          <a:p>
            <a:pPr algn="ctr">
              <a:spcBef>
                <a:spcPct val="50000"/>
              </a:spcBef>
            </a:pPr>
            <a:r>
              <a:rPr lang="es-ES_tradnl" sz="2000" b="1"/>
              <a:t>(70-110 mg/dl)</a:t>
            </a:r>
            <a:endParaRPr lang="es-ES" sz="2000" b="1"/>
          </a:p>
          <a:p>
            <a:pPr algn="ctr"/>
            <a:endParaRPr lang="es-ES" sz="2000"/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468313" y="3211513"/>
            <a:ext cx="2087562" cy="701675"/>
          </a:xfrm>
          <a:prstGeom prst="rect">
            <a:avLst/>
          </a:prstGeom>
          <a:solidFill>
            <a:srgbClr val="EAEAEA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PERIODO POSPRANDIAL</a:t>
            </a:r>
            <a:endParaRPr lang="es-ES" sz="2000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510" name="AutoShape 8"/>
          <p:cNvSpPr>
            <a:spLocks noChangeArrowheads="1"/>
          </p:cNvSpPr>
          <p:nvPr/>
        </p:nvSpPr>
        <p:spPr bwMode="auto">
          <a:xfrm>
            <a:off x="2700338" y="3140075"/>
            <a:ext cx="288925" cy="792163"/>
          </a:xfrm>
          <a:prstGeom prst="upArrow">
            <a:avLst>
              <a:gd name="adj1" fmla="val 50000"/>
              <a:gd name="adj2" fmla="val 6854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3059113" y="3067050"/>
            <a:ext cx="2160587" cy="1158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/>
              <a:t>MAXIMA GLUCEMIA</a:t>
            </a:r>
          </a:p>
          <a:p>
            <a:pPr algn="ctr">
              <a:spcBef>
                <a:spcPct val="50000"/>
              </a:spcBef>
            </a:pPr>
            <a:r>
              <a:rPr lang="es-ES_tradnl" sz="2000" b="1"/>
              <a:t>30´- 1 h después</a:t>
            </a:r>
            <a:endParaRPr lang="es-ES" sz="2000" b="1"/>
          </a:p>
        </p:txBody>
      </p:sp>
      <p:sp>
        <p:nvSpPr>
          <p:cNvPr id="21512" name="AutoShape 10"/>
          <p:cNvSpPr>
            <a:spLocks noChangeArrowheads="1"/>
          </p:cNvSpPr>
          <p:nvPr/>
        </p:nvSpPr>
        <p:spPr bwMode="auto">
          <a:xfrm>
            <a:off x="6372225" y="3211513"/>
            <a:ext cx="360363" cy="863600"/>
          </a:xfrm>
          <a:prstGeom prst="downArrow">
            <a:avLst>
              <a:gd name="adj1" fmla="val 50000"/>
              <a:gd name="adj2" fmla="val 59912"/>
            </a:avLst>
          </a:prstGeom>
          <a:solidFill>
            <a:srgbClr val="FF00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1513" name="AutoShape 11"/>
          <p:cNvSpPr>
            <a:spLocks noChangeArrowheads="1"/>
          </p:cNvSpPr>
          <p:nvPr/>
        </p:nvSpPr>
        <p:spPr bwMode="auto">
          <a:xfrm>
            <a:off x="5076825" y="3284538"/>
            <a:ext cx="1223963" cy="431800"/>
          </a:xfrm>
          <a:prstGeom prst="curvedDownArrow">
            <a:avLst>
              <a:gd name="adj1" fmla="val 56691"/>
              <a:gd name="adj2" fmla="val 113382"/>
              <a:gd name="adj3" fmla="val 3333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3322" name="Oval 12"/>
          <p:cNvSpPr>
            <a:spLocks noChangeArrowheads="1"/>
          </p:cNvSpPr>
          <p:nvPr/>
        </p:nvSpPr>
        <p:spPr bwMode="auto">
          <a:xfrm>
            <a:off x="6732588" y="3067050"/>
            <a:ext cx="1368425" cy="936625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defRPr/>
            </a:pPr>
            <a:r>
              <a:rPr lang="es-ES_tradnl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NIVEL </a:t>
            </a:r>
          </a:p>
          <a:p>
            <a:pPr algn="ctr">
              <a:defRPr/>
            </a:pPr>
            <a:r>
              <a:rPr lang="es-ES_tradnl" sz="20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NORMAL</a:t>
            </a:r>
            <a:endParaRPr lang="es-ES" sz="2000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515" name="Text Box 13"/>
          <p:cNvSpPr txBox="1">
            <a:spLocks noChangeArrowheads="1"/>
          </p:cNvSpPr>
          <p:nvPr/>
        </p:nvSpPr>
        <p:spPr bwMode="auto">
          <a:xfrm>
            <a:off x="5364163" y="2924175"/>
            <a:ext cx="863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2-3 h</a:t>
            </a:r>
            <a:endParaRPr lang="es-ES" sz="2000" b="1"/>
          </a:p>
        </p:txBody>
      </p:sp>
      <p:sp>
        <p:nvSpPr>
          <p:cNvPr id="70670" name="Oval 14"/>
          <p:cNvSpPr>
            <a:spLocks noChangeArrowheads="1"/>
          </p:cNvSpPr>
          <p:nvPr/>
        </p:nvSpPr>
        <p:spPr bwMode="auto">
          <a:xfrm>
            <a:off x="1403350" y="4437063"/>
            <a:ext cx="6481763" cy="1079500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defRPr/>
            </a:pPr>
            <a:r>
              <a:rPr lang="es-ES_tradnl" sz="2400" b="1">
                <a:solidFill>
                  <a:schemeClr val="bg1">
                    <a:lumMod val="65000"/>
                    <a:lumOff val="35000"/>
                  </a:schemeClr>
                </a:solidFill>
              </a:rPr>
              <a:t>Sistema regulatorio integrado por hormonas</a:t>
            </a:r>
            <a:endParaRPr lang="es-ES" sz="2400" b="1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1428750" y="5786438"/>
            <a:ext cx="7596188" cy="461962"/>
          </a:xfrm>
          <a:prstGeom prst="rect">
            <a:avLst/>
          </a:prstGeom>
          <a:solidFill>
            <a:srgbClr val="EEA2A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400" b="1">
                <a:solidFill>
                  <a:schemeClr val="accent1">
                    <a:lumMod val="75000"/>
                  </a:schemeClr>
                </a:solidFill>
              </a:rPr>
              <a:t>Asegura suministro permanente a los tejidos (SNC ppl/)</a:t>
            </a:r>
            <a:endParaRPr lang="es-ES" sz="2400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0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0" grpId="0" animBg="1"/>
      <p:bldP spid="7067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64613" cy="1143000"/>
          </a:xfrm>
          <a:gradFill rotWithShape="1">
            <a:gsLst>
              <a:gs pos="0">
                <a:srgbClr val="287662"/>
              </a:gs>
              <a:gs pos="50000">
                <a:srgbClr val="57FFD3"/>
              </a:gs>
              <a:gs pos="100000">
                <a:srgbClr val="287662"/>
              </a:gs>
            </a:gsLst>
            <a:lin ang="5400000" scaled="1"/>
          </a:gra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800" smtClean="0">
                <a:solidFill>
                  <a:schemeClr val="accent1">
                    <a:lumMod val="75000"/>
                  </a:schemeClr>
                </a:solidFill>
              </a:rPr>
              <a:t>PARA EL MANTENIMIENTO DEL NIVEL NORMAL DE GLUCOSA INDIQUE:</a:t>
            </a:r>
            <a:endParaRPr lang="es-ES" sz="280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468313" y="2420938"/>
            <a:ext cx="2592387" cy="701675"/>
          </a:xfrm>
          <a:prstGeom prst="rect">
            <a:avLst/>
          </a:prstGeom>
          <a:solidFill>
            <a:srgbClr val="1FB13B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PROCESOS HIPER- GLUCEMIANTES</a:t>
            </a:r>
            <a:endParaRPr lang="es-ES" sz="2000" b="1"/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468313" y="4797425"/>
            <a:ext cx="2592387" cy="701675"/>
          </a:xfrm>
          <a:prstGeom prst="rect">
            <a:avLst/>
          </a:prstGeom>
          <a:solidFill>
            <a:srgbClr val="FF33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PROCESOS HIPO- GLUCEMIANTES</a:t>
            </a:r>
            <a:endParaRPr lang="es-ES" sz="2000" b="1"/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3995738" y="2205038"/>
            <a:ext cx="4537075" cy="1944687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3995738" y="4437063"/>
            <a:ext cx="4537075" cy="1944687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7" name="6 CuadroTexto"/>
          <p:cNvSpPr txBox="1"/>
          <p:nvPr/>
        </p:nvSpPr>
        <p:spPr>
          <a:xfrm>
            <a:off x="4143372" y="2500306"/>
            <a:ext cx="4143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>
                <a:solidFill>
                  <a:schemeClr val="bg1"/>
                </a:solidFill>
              </a:rPr>
              <a:t>Ingesta de H.de C, </a:t>
            </a:r>
            <a:r>
              <a:rPr lang="es-AR" sz="2800" dirty="0" err="1" smtClean="0">
                <a:solidFill>
                  <a:schemeClr val="bg1"/>
                </a:solidFill>
              </a:rPr>
              <a:t>Glucogenólisis</a:t>
            </a:r>
            <a:r>
              <a:rPr lang="es-AR" sz="2800" dirty="0" smtClean="0">
                <a:solidFill>
                  <a:schemeClr val="bg1"/>
                </a:solidFill>
              </a:rPr>
              <a:t>,</a:t>
            </a:r>
          </a:p>
          <a:p>
            <a:r>
              <a:rPr lang="es-AR" sz="2800" dirty="0" err="1" smtClean="0">
                <a:solidFill>
                  <a:schemeClr val="bg1"/>
                </a:solidFill>
              </a:rPr>
              <a:t>Gluconeogénesis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071934" y="4357694"/>
            <a:ext cx="4714908" cy="2246769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AR" sz="2800" dirty="0" smtClean="0">
                <a:solidFill>
                  <a:schemeClr val="bg1"/>
                </a:solidFill>
              </a:rPr>
              <a:t>Ayuno</a:t>
            </a:r>
          </a:p>
          <a:p>
            <a:r>
              <a:rPr lang="es-AR" sz="2800" dirty="0" err="1" smtClean="0">
                <a:solidFill>
                  <a:schemeClr val="bg1"/>
                </a:solidFill>
              </a:rPr>
              <a:t>Glucogenogénesis</a:t>
            </a:r>
            <a:r>
              <a:rPr lang="es-AR" sz="2800" dirty="0" smtClean="0">
                <a:solidFill>
                  <a:schemeClr val="bg1"/>
                </a:solidFill>
              </a:rPr>
              <a:t>,</a:t>
            </a:r>
          </a:p>
          <a:p>
            <a:r>
              <a:rPr lang="es-AR" sz="2800" dirty="0" smtClean="0">
                <a:solidFill>
                  <a:schemeClr val="bg1"/>
                </a:solidFill>
              </a:rPr>
              <a:t>Glucolisis</a:t>
            </a:r>
          </a:p>
          <a:p>
            <a:r>
              <a:rPr lang="es-AR" sz="2800" dirty="0" smtClean="0">
                <a:solidFill>
                  <a:schemeClr val="bg1"/>
                </a:solidFill>
              </a:rPr>
              <a:t>Conversión de glucosa en lípido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2492375"/>
            <a:ext cx="3960812" cy="3959225"/>
          </a:xfrm>
          <a:solidFill>
            <a:srgbClr val="FF3300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</a:pPr>
            <a:r>
              <a:rPr lang="es-ES_tradnl" sz="2400" b="1" smtClean="0"/>
              <a:t>GLUCAGON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</a:pPr>
            <a:r>
              <a:rPr lang="es-ES_tradnl" sz="2400" b="1" smtClean="0"/>
              <a:t>ADRENALINA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</a:pPr>
            <a:r>
              <a:rPr lang="es-ES_tradnl" sz="2400" b="1" smtClean="0"/>
              <a:t>GLUCOCORTICOIDES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400" b="1" smtClean="0"/>
              <a:t>    (CORTISOL)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b="1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06" y="115888"/>
            <a:ext cx="8929718" cy="1312848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2400" dirty="0" smtClean="0">
                <a:solidFill>
                  <a:schemeClr val="tx1"/>
                </a:solidFill>
              </a:rPr>
              <a:t>LNDIQUE SOBRE QUE VIAS METABÓLICAS</a:t>
            </a:r>
            <a:br>
              <a:rPr lang="es-ES_tradnl" sz="2400" dirty="0" smtClean="0">
                <a:solidFill>
                  <a:schemeClr val="tx1"/>
                </a:solidFill>
              </a:rPr>
            </a:br>
            <a:r>
              <a:rPr lang="es-ES_tradnl" sz="2400" dirty="0" smtClean="0">
                <a:solidFill>
                  <a:schemeClr val="tx1"/>
                </a:solidFill>
              </a:rPr>
              <a:t> INTERVIENEN IAS HORMONAS PARA MANTENER LA HOMEOSTASIS DE GLUCOSA</a:t>
            </a:r>
            <a:endParaRPr lang="es-ES" sz="2400" dirty="0" smtClean="0">
              <a:solidFill>
                <a:schemeClr val="tx1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643174" y="1643050"/>
            <a:ext cx="3500462" cy="46166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 smtClean="0">
                <a:solidFill>
                  <a:srgbClr val="FF0066"/>
                </a:solidFill>
              </a:rPr>
              <a:t>HIPOGLUCEMIANTE</a:t>
            </a:r>
            <a:endParaRPr lang="es-ES" sz="2400" b="1" dirty="0">
              <a:solidFill>
                <a:srgbClr val="FF0066"/>
              </a:solidFill>
            </a:endParaRPr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5219700" y="2614610"/>
            <a:ext cx="3708400" cy="457200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 smtClean="0"/>
              <a:t>HIPERGLUCEMIANTE</a:t>
            </a:r>
            <a:endParaRPr lang="es-ES" sz="2400" b="1" dirty="0"/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5292725" y="3830638"/>
            <a:ext cx="3600450" cy="457200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 smtClean="0"/>
              <a:t>HIPERGLUCEMIANTE</a:t>
            </a:r>
            <a:endParaRPr lang="es-ES" sz="2400" b="1" dirty="0"/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5324510" y="5539103"/>
            <a:ext cx="3676646" cy="461665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 smtClean="0"/>
              <a:t>HIPERGLUCEMIANTE</a:t>
            </a:r>
            <a:endParaRPr lang="es-ES" sz="2400" b="1" dirty="0"/>
          </a:p>
        </p:txBody>
      </p:sp>
      <p:sp>
        <p:nvSpPr>
          <p:cNvPr id="23560" name="AutoShape 13"/>
          <p:cNvSpPr>
            <a:spLocks noChangeArrowheads="1"/>
          </p:cNvSpPr>
          <p:nvPr/>
        </p:nvSpPr>
        <p:spPr bwMode="auto">
          <a:xfrm>
            <a:off x="1995473" y="1500174"/>
            <a:ext cx="576263" cy="215900"/>
          </a:xfrm>
          <a:prstGeom prst="curvedDownArrow">
            <a:avLst>
              <a:gd name="adj1" fmla="val 53382"/>
              <a:gd name="adj2" fmla="val 106765"/>
              <a:gd name="adj3" fmla="val 33333"/>
            </a:avLst>
          </a:prstGeom>
          <a:solidFill>
            <a:schemeClr val="tx1"/>
          </a:solidFill>
          <a:ln w="12700">
            <a:solidFill>
              <a:srgbClr val="157928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0" y="1500174"/>
            <a:ext cx="2016125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400" b="1"/>
              <a:t>INSULINA</a:t>
            </a:r>
            <a:endParaRPr lang="es-ES" sz="2400" b="1"/>
          </a:p>
        </p:txBody>
      </p:sp>
      <p:sp>
        <p:nvSpPr>
          <p:cNvPr id="23562" name="AutoShape 15"/>
          <p:cNvSpPr>
            <a:spLocks noChangeArrowheads="1"/>
          </p:cNvSpPr>
          <p:nvPr/>
        </p:nvSpPr>
        <p:spPr bwMode="auto">
          <a:xfrm>
            <a:off x="3708400" y="2781300"/>
            <a:ext cx="1295400" cy="287338"/>
          </a:xfrm>
          <a:prstGeom prst="rightArrow">
            <a:avLst>
              <a:gd name="adj1" fmla="val 50000"/>
              <a:gd name="adj2" fmla="val 112707"/>
            </a:avLst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3563" name="AutoShape 16"/>
          <p:cNvSpPr>
            <a:spLocks noChangeArrowheads="1"/>
          </p:cNvSpPr>
          <p:nvPr/>
        </p:nvSpPr>
        <p:spPr bwMode="auto">
          <a:xfrm>
            <a:off x="3924300" y="4076700"/>
            <a:ext cx="1295400" cy="288925"/>
          </a:xfrm>
          <a:prstGeom prst="rightArrow">
            <a:avLst>
              <a:gd name="adj1" fmla="val 50000"/>
              <a:gd name="adj2" fmla="val 112088"/>
            </a:avLst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3564" name="AutoShape 17"/>
          <p:cNvSpPr>
            <a:spLocks noChangeArrowheads="1"/>
          </p:cNvSpPr>
          <p:nvPr/>
        </p:nvSpPr>
        <p:spPr bwMode="auto">
          <a:xfrm>
            <a:off x="3643306" y="5572140"/>
            <a:ext cx="1296988" cy="288925"/>
          </a:xfrm>
          <a:prstGeom prst="rightArrow">
            <a:avLst>
              <a:gd name="adj1" fmla="val 50000"/>
              <a:gd name="adj2" fmla="val 112225"/>
            </a:avLst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3" name="12 CuadroTexto"/>
          <p:cNvSpPr txBox="1"/>
          <p:nvPr/>
        </p:nvSpPr>
        <p:spPr>
          <a:xfrm>
            <a:off x="2500330" y="142852"/>
            <a:ext cx="6643702" cy="22467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AR" sz="2800" b="1" u="sng" dirty="0" smtClean="0"/>
              <a:t>Inhibe</a:t>
            </a:r>
            <a:r>
              <a:rPr lang="es-AR" sz="2800" dirty="0" smtClean="0"/>
              <a:t>: </a:t>
            </a:r>
            <a:r>
              <a:rPr lang="es-AR" sz="2800" dirty="0" err="1" smtClean="0"/>
              <a:t>Glucogenólisis</a:t>
            </a:r>
            <a:r>
              <a:rPr lang="es-AR" sz="2800" dirty="0" smtClean="0"/>
              <a:t>, </a:t>
            </a:r>
            <a:r>
              <a:rPr lang="es-AR" sz="2800" dirty="0" err="1" smtClean="0"/>
              <a:t>gluconeogénesis</a:t>
            </a:r>
            <a:r>
              <a:rPr lang="es-AR" sz="2800" dirty="0" smtClean="0"/>
              <a:t>,    </a:t>
            </a:r>
          </a:p>
          <a:p>
            <a:r>
              <a:rPr lang="es-AR" sz="2800" dirty="0"/>
              <a:t> </a:t>
            </a:r>
            <a:r>
              <a:rPr lang="es-AR" sz="2800" dirty="0" smtClean="0"/>
              <a:t>              </a:t>
            </a:r>
          </a:p>
          <a:p>
            <a:pPr>
              <a:buFontTx/>
              <a:buChar char="-"/>
            </a:pPr>
            <a:r>
              <a:rPr lang="es-AR" sz="2800" b="1" u="sng" dirty="0" smtClean="0"/>
              <a:t>Activa:</a:t>
            </a:r>
            <a:r>
              <a:rPr lang="es-AR" sz="2800" dirty="0" smtClean="0"/>
              <a:t> </a:t>
            </a:r>
            <a:r>
              <a:rPr lang="es-AR" sz="2800" dirty="0" err="1" smtClean="0"/>
              <a:t>Glucogenogénesis</a:t>
            </a:r>
            <a:r>
              <a:rPr lang="es-AR" sz="2800" dirty="0" smtClean="0"/>
              <a:t>, </a:t>
            </a:r>
            <a:r>
              <a:rPr lang="es-AR" sz="2800" dirty="0" err="1" smtClean="0"/>
              <a:t>lipogénesis</a:t>
            </a:r>
            <a:r>
              <a:rPr lang="es-AR" sz="2800" dirty="0" smtClean="0"/>
              <a:t>, </a:t>
            </a:r>
          </a:p>
          <a:p>
            <a:r>
              <a:rPr lang="es-AR" sz="2800" dirty="0"/>
              <a:t> </a:t>
            </a:r>
            <a:r>
              <a:rPr lang="es-AR" sz="2800" dirty="0" smtClean="0"/>
              <a:t>              GLUT 4, </a:t>
            </a:r>
            <a:r>
              <a:rPr lang="es-AR" sz="2800" dirty="0" err="1" smtClean="0"/>
              <a:t>Glucoquinasa</a:t>
            </a:r>
            <a:r>
              <a:rPr lang="es-AR" sz="2800" dirty="0" smtClean="0"/>
              <a:t>, Vías de </a:t>
            </a:r>
          </a:p>
          <a:p>
            <a:r>
              <a:rPr lang="es-AR" sz="2800" dirty="0"/>
              <a:t> </a:t>
            </a:r>
            <a:r>
              <a:rPr lang="es-AR" sz="2800" dirty="0" smtClean="0"/>
              <a:t>              Utilización de Glucosa</a:t>
            </a:r>
          </a:p>
        </p:txBody>
      </p:sp>
      <p:sp>
        <p:nvSpPr>
          <p:cNvPr id="14" name="6 CuadroTexto"/>
          <p:cNvSpPr txBox="1"/>
          <p:nvPr/>
        </p:nvSpPr>
        <p:spPr>
          <a:xfrm>
            <a:off x="5000596" y="2500306"/>
            <a:ext cx="4143404" cy="22467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s-AR" sz="2800" b="1" u="sng" dirty="0" smtClean="0"/>
              <a:t>Inhibe </a:t>
            </a:r>
            <a:r>
              <a:rPr lang="es-AR" sz="2800" dirty="0" smtClean="0"/>
              <a:t>: </a:t>
            </a:r>
            <a:r>
              <a:rPr lang="es-AR" sz="2800" dirty="0" err="1" smtClean="0"/>
              <a:t>Glucogenogénesis</a:t>
            </a:r>
            <a:endParaRPr lang="es-AR" sz="2800" dirty="0" smtClean="0"/>
          </a:p>
          <a:p>
            <a:endParaRPr lang="es-AR" sz="2800" dirty="0" smtClean="0"/>
          </a:p>
          <a:p>
            <a:r>
              <a:rPr lang="es-AR" sz="2800" b="1" u="sng" dirty="0" smtClean="0"/>
              <a:t>Activa: </a:t>
            </a:r>
            <a:r>
              <a:rPr lang="es-AR" sz="2800" dirty="0" err="1" smtClean="0"/>
              <a:t>Glucogenólisis</a:t>
            </a:r>
            <a:r>
              <a:rPr lang="es-AR" sz="2800" dirty="0" smtClean="0"/>
              <a:t>,</a:t>
            </a:r>
          </a:p>
          <a:p>
            <a:r>
              <a:rPr lang="es-AR" sz="2800" dirty="0" err="1" smtClean="0"/>
              <a:t>Gluconeogénesis</a:t>
            </a:r>
            <a:endParaRPr lang="es-AR" sz="2800" dirty="0" smtClean="0"/>
          </a:p>
          <a:p>
            <a:endParaRPr lang="en-US" sz="2800" dirty="0"/>
          </a:p>
        </p:txBody>
      </p:sp>
      <p:sp>
        <p:nvSpPr>
          <p:cNvPr id="15" name="6 CuadroTexto"/>
          <p:cNvSpPr txBox="1"/>
          <p:nvPr/>
        </p:nvSpPr>
        <p:spPr>
          <a:xfrm>
            <a:off x="5072066" y="4929198"/>
            <a:ext cx="4071934" cy="13849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s-AR" sz="2800" b="1" u="sng" dirty="0" smtClean="0"/>
              <a:t>Inhibe</a:t>
            </a:r>
            <a:r>
              <a:rPr lang="es-AR" sz="2800" dirty="0" smtClean="0"/>
              <a:t> :Vías de  </a:t>
            </a:r>
            <a:r>
              <a:rPr lang="es-AR" sz="2800" dirty="0" err="1" smtClean="0"/>
              <a:t>Utilizac</a:t>
            </a:r>
            <a:r>
              <a:rPr lang="es-AR" sz="2800" dirty="0" smtClean="0"/>
              <a:t>, Glucosa (</a:t>
            </a:r>
            <a:r>
              <a:rPr lang="es-AR" sz="2800" dirty="0" err="1" smtClean="0"/>
              <a:t>tej.extraH</a:t>
            </a:r>
            <a:r>
              <a:rPr lang="es-AR" sz="2800" dirty="0" smtClean="0"/>
              <a:t>.)</a:t>
            </a:r>
            <a:endParaRPr lang="es-AR" sz="2800" b="1" u="sng" dirty="0" smtClean="0"/>
          </a:p>
          <a:p>
            <a:r>
              <a:rPr lang="es-AR" sz="2800" b="1" u="sng" dirty="0" err="1" smtClean="0"/>
              <a:t>Activa:</a:t>
            </a:r>
            <a:r>
              <a:rPr lang="es-AR" sz="2800" dirty="0" err="1" smtClean="0"/>
              <a:t>Gluconeogénesis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23556" grpId="0" animBg="1"/>
      <p:bldP spid="23557" grpId="0" animBg="1"/>
      <p:bldP spid="23558" grpId="0" animBg="1"/>
      <p:bldP spid="23559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357290" y="285728"/>
            <a:ext cx="64294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INTERRELACIONES METABÓLICAS </a:t>
            </a:r>
          </a:p>
          <a:p>
            <a:pPr algn="ctr"/>
            <a:r>
              <a:rPr 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integración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entre todos los </a:t>
            </a:r>
          </a:p>
          <a:p>
            <a:pPr algn="ctr"/>
            <a:r>
              <a:rPr lang="es-E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ÓRGANOS</a:t>
            </a:r>
          </a:p>
          <a:p>
            <a:endParaRPr lang="es-E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usan y generan combustibles </a:t>
            </a: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 interactúan</a:t>
            </a: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para mantener un </a:t>
            </a:r>
            <a:r>
              <a:rPr lang="es-E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equilibrio dinámico</a:t>
            </a:r>
            <a:r>
              <a:rPr lang="es-E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adecuado a las diversas situaciones metabólicas que enfrenta el organismo en el transcurso </a:t>
            </a:r>
          </a:p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 la vida</a:t>
            </a:r>
            <a:endParaRPr lang="es-A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" name="7 Flecha abajo"/>
          <p:cNvSpPr/>
          <p:nvPr/>
        </p:nvSpPr>
        <p:spPr>
          <a:xfrm>
            <a:off x="4500562" y="2357430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Flecha abajo"/>
          <p:cNvSpPr/>
          <p:nvPr/>
        </p:nvSpPr>
        <p:spPr>
          <a:xfrm>
            <a:off x="4500562" y="3714752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379" y="0"/>
            <a:ext cx="847924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642350" cy="1143000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smtClean="0">
                <a:solidFill>
                  <a:schemeClr val="tx1"/>
                </a:solidFill>
              </a:rPr>
              <a:t>Metabolismo de los monosacaridos en el Hígado</a:t>
            </a:r>
          </a:p>
        </p:txBody>
      </p:sp>
      <p:sp>
        <p:nvSpPr>
          <p:cNvPr id="26628" name="Freeform 4"/>
          <p:cNvSpPr>
            <a:spLocks/>
          </p:cNvSpPr>
          <p:nvPr/>
        </p:nvSpPr>
        <p:spPr bwMode="auto">
          <a:xfrm>
            <a:off x="2051050" y="2205038"/>
            <a:ext cx="4292600" cy="2346325"/>
          </a:xfrm>
          <a:custGeom>
            <a:avLst/>
            <a:gdLst>
              <a:gd name="T0" fmla="*/ 2147483647 w 2704"/>
              <a:gd name="T1" fmla="*/ 2147483647 h 1478"/>
              <a:gd name="T2" fmla="*/ 2147483647 w 2704"/>
              <a:gd name="T3" fmla="*/ 2147483647 h 1478"/>
              <a:gd name="T4" fmla="*/ 2147483647 w 2704"/>
              <a:gd name="T5" fmla="*/ 2147483647 h 1478"/>
              <a:gd name="T6" fmla="*/ 2147483647 w 2704"/>
              <a:gd name="T7" fmla="*/ 2147483647 h 1478"/>
              <a:gd name="T8" fmla="*/ 2147483647 w 2704"/>
              <a:gd name="T9" fmla="*/ 2147483647 h 1478"/>
              <a:gd name="T10" fmla="*/ 2147483647 w 2704"/>
              <a:gd name="T11" fmla="*/ 2147483647 h 1478"/>
              <a:gd name="T12" fmla="*/ 2147483647 w 2704"/>
              <a:gd name="T13" fmla="*/ 2147483647 h 1478"/>
              <a:gd name="T14" fmla="*/ 2147483647 w 2704"/>
              <a:gd name="T15" fmla="*/ 2147483647 h 1478"/>
              <a:gd name="T16" fmla="*/ 2147483647 w 2704"/>
              <a:gd name="T17" fmla="*/ 2147483647 h 1478"/>
              <a:gd name="T18" fmla="*/ 2147483647 w 2704"/>
              <a:gd name="T19" fmla="*/ 2147483647 h 1478"/>
              <a:gd name="T20" fmla="*/ 2147483647 w 2704"/>
              <a:gd name="T21" fmla="*/ 2147483647 h 1478"/>
              <a:gd name="T22" fmla="*/ 2147483647 w 2704"/>
              <a:gd name="T23" fmla="*/ 2147483647 h 1478"/>
              <a:gd name="T24" fmla="*/ 2147483647 w 2704"/>
              <a:gd name="T25" fmla="*/ 2147483647 h 1478"/>
              <a:gd name="T26" fmla="*/ 2147483647 w 2704"/>
              <a:gd name="T27" fmla="*/ 2147483647 h 1478"/>
              <a:gd name="T28" fmla="*/ 2147483647 w 2704"/>
              <a:gd name="T29" fmla="*/ 2147483647 h 1478"/>
              <a:gd name="T30" fmla="*/ 2147483647 w 2704"/>
              <a:gd name="T31" fmla="*/ 2147483647 h 1478"/>
              <a:gd name="T32" fmla="*/ 2147483647 w 2704"/>
              <a:gd name="T33" fmla="*/ 2147483647 h 1478"/>
              <a:gd name="T34" fmla="*/ 2147483647 w 2704"/>
              <a:gd name="T35" fmla="*/ 2147483647 h 1478"/>
              <a:gd name="T36" fmla="*/ 2147483647 w 2704"/>
              <a:gd name="T37" fmla="*/ 2147483647 h 1478"/>
              <a:gd name="T38" fmla="*/ 2147483647 w 2704"/>
              <a:gd name="T39" fmla="*/ 2147483647 h 1478"/>
              <a:gd name="T40" fmla="*/ 2147483647 w 2704"/>
              <a:gd name="T41" fmla="*/ 2147483647 h 1478"/>
              <a:gd name="T42" fmla="*/ 2147483647 w 2704"/>
              <a:gd name="T43" fmla="*/ 2147483647 h 1478"/>
              <a:gd name="T44" fmla="*/ 2147483647 w 2704"/>
              <a:gd name="T45" fmla="*/ 2147483647 h 1478"/>
              <a:gd name="T46" fmla="*/ 2147483647 w 2704"/>
              <a:gd name="T47" fmla="*/ 2147483647 h 1478"/>
              <a:gd name="T48" fmla="*/ 2147483647 w 2704"/>
              <a:gd name="T49" fmla="*/ 2147483647 h 1478"/>
              <a:gd name="T50" fmla="*/ 2147483647 w 2704"/>
              <a:gd name="T51" fmla="*/ 2147483647 h 1478"/>
              <a:gd name="T52" fmla="*/ 2147483647 w 2704"/>
              <a:gd name="T53" fmla="*/ 2147483647 h 1478"/>
              <a:gd name="T54" fmla="*/ 2147483647 w 2704"/>
              <a:gd name="T55" fmla="*/ 2147483647 h 1478"/>
              <a:gd name="T56" fmla="*/ 2147483647 w 2704"/>
              <a:gd name="T57" fmla="*/ 2147483647 h 1478"/>
              <a:gd name="T58" fmla="*/ 2147483647 w 2704"/>
              <a:gd name="T59" fmla="*/ 2147483647 h 1478"/>
              <a:gd name="T60" fmla="*/ 2147483647 w 2704"/>
              <a:gd name="T61" fmla="*/ 2147483647 h 1478"/>
              <a:gd name="T62" fmla="*/ 2147483647 w 2704"/>
              <a:gd name="T63" fmla="*/ 2147483647 h 1478"/>
              <a:gd name="T64" fmla="*/ 2147483647 w 2704"/>
              <a:gd name="T65" fmla="*/ 2147483647 h 1478"/>
              <a:gd name="T66" fmla="*/ 2147483647 w 2704"/>
              <a:gd name="T67" fmla="*/ 2147483647 h 1478"/>
              <a:gd name="T68" fmla="*/ 2147483647 w 2704"/>
              <a:gd name="T69" fmla="*/ 2147483647 h 1478"/>
              <a:gd name="T70" fmla="*/ 2147483647 w 2704"/>
              <a:gd name="T71" fmla="*/ 2147483647 h 1478"/>
              <a:gd name="T72" fmla="*/ 2147483647 w 2704"/>
              <a:gd name="T73" fmla="*/ 2147483647 h 1478"/>
              <a:gd name="T74" fmla="*/ 2147483647 w 2704"/>
              <a:gd name="T75" fmla="*/ 2147483647 h 1478"/>
              <a:gd name="T76" fmla="*/ 2147483647 w 2704"/>
              <a:gd name="T77" fmla="*/ 2147483647 h 1478"/>
              <a:gd name="T78" fmla="*/ 2147483647 w 2704"/>
              <a:gd name="T79" fmla="*/ 2147483647 h 1478"/>
              <a:gd name="T80" fmla="*/ 2147483647 w 2704"/>
              <a:gd name="T81" fmla="*/ 2147483647 h 1478"/>
              <a:gd name="T82" fmla="*/ 2147483647 w 2704"/>
              <a:gd name="T83" fmla="*/ 2147483647 h 1478"/>
              <a:gd name="T84" fmla="*/ 2147483647 w 2704"/>
              <a:gd name="T85" fmla="*/ 2147483647 h 1478"/>
              <a:gd name="T86" fmla="*/ 2147483647 w 2704"/>
              <a:gd name="T87" fmla="*/ 2147483647 h 1478"/>
              <a:gd name="T88" fmla="*/ 2147483647 w 2704"/>
              <a:gd name="T89" fmla="*/ 2147483647 h 1478"/>
              <a:gd name="T90" fmla="*/ 2147483647 w 2704"/>
              <a:gd name="T91" fmla="*/ 2147483647 h 1478"/>
              <a:gd name="T92" fmla="*/ 2147483647 w 2704"/>
              <a:gd name="T93" fmla="*/ 2147483647 h 1478"/>
              <a:gd name="T94" fmla="*/ 2147483647 w 2704"/>
              <a:gd name="T95" fmla="*/ 2147483647 h 1478"/>
              <a:gd name="T96" fmla="*/ 2147483647 w 2704"/>
              <a:gd name="T97" fmla="*/ 2147483647 h 1478"/>
              <a:gd name="T98" fmla="*/ 2147483647 w 2704"/>
              <a:gd name="T99" fmla="*/ 2147483647 h 1478"/>
              <a:gd name="T100" fmla="*/ 2147483647 w 2704"/>
              <a:gd name="T101" fmla="*/ 2147483647 h 1478"/>
              <a:gd name="T102" fmla="*/ 2147483647 w 2704"/>
              <a:gd name="T103" fmla="*/ 2147483647 h 1478"/>
              <a:gd name="T104" fmla="*/ 2147483647 w 2704"/>
              <a:gd name="T105" fmla="*/ 2147483647 h 147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04"/>
              <a:gd name="T160" fmla="*/ 0 h 1478"/>
              <a:gd name="T161" fmla="*/ 2704 w 2704"/>
              <a:gd name="T162" fmla="*/ 1478 h 147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04" h="1478">
                <a:moveTo>
                  <a:pt x="52" y="905"/>
                </a:moveTo>
                <a:lnTo>
                  <a:pt x="71" y="837"/>
                </a:lnTo>
                <a:lnTo>
                  <a:pt x="86" y="759"/>
                </a:lnTo>
                <a:lnTo>
                  <a:pt x="101" y="673"/>
                </a:lnTo>
                <a:lnTo>
                  <a:pt x="120" y="584"/>
                </a:lnTo>
                <a:lnTo>
                  <a:pt x="144" y="497"/>
                </a:lnTo>
                <a:lnTo>
                  <a:pt x="176" y="412"/>
                </a:lnTo>
                <a:lnTo>
                  <a:pt x="221" y="336"/>
                </a:lnTo>
                <a:lnTo>
                  <a:pt x="279" y="273"/>
                </a:lnTo>
                <a:lnTo>
                  <a:pt x="355" y="218"/>
                </a:lnTo>
                <a:lnTo>
                  <a:pt x="447" y="168"/>
                </a:lnTo>
                <a:lnTo>
                  <a:pt x="552" y="123"/>
                </a:lnTo>
                <a:lnTo>
                  <a:pt x="665" y="84"/>
                </a:lnTo>
                <a:lnTo>
                  <a:pt x="782" y="52"/>
                </a:lnTo>
                <a:lnTo>
                  <a:pt x="899" y="27"/>
                </a:lnTo>
                <a:lnTo>
                  <a:pt x="1013" y="9"/>
                </a:lnTo>
                <a:lnTo>
                  <a:pt x="1119" y="0"/>
                </a:lnTo>
                <a:lnTo>
                  <a:pt x="1222" y="4"/>
                </a:lnTo>
                <a:lnTo>
                  <a:pt x="1328" y="21"/>
                </a:lnTo>
                <a:lnTo>
                  <a:pt x="1433" y="47"/>
                </a:lnTo>
                <a:lnTo>
                  <a:pt x="1537" y="81"/>
                </a:lnTo>
                <a:lnTo>
                  <a:pt x="1638" y="117"/>
                </a:lnTo>
                <a:lnTo>
                  <a:pt x="1732" y="152"/>
                </a:lnTo>
                <a:lnTo>
                  <a:pt x="1820" y="181"/>
                </a:lnTo>
                <a:lnTo>
                  <a:pt x="1899" y="202"/>
                </a:lnTo>
                <a:lnTo>
                  <a:pt x="1967" y="217"/>
                </a:lnTo>
                <a:lnTo>
                  <a:pt x="2025" y="230"/>
                </a:lnTo>
                <a:lnTo>
                  <a:pt x="2077" y="240"/>
                </a:lnTo>
                <a:lnTo>
                  <a:pt x="2123" y="248"/>
                </a:lnTo>
                <a:lnTo>
                  <a:pt x="2209" y="255"/>
                </a:lnTo>
                <a:lnTo>
                  <a:pt x="2299" y="251"/>
                </a:lnTo>
                <a:lnTo>
                  <a:pt x="2351" y="237"/>
                </a:lnTo>
                <a:lnTo>
                  <a:pt x="2409" y="212"/>
                </a:lnTo>
                <a:lnTo>
                  <a:pt x="2528" y="150"/>
                </a:lnTo>
                <a:lnTo>
                  <a:pt x="2583" y="122"/>
                </a:lnTo>
                <a:lnTo>
                  <a:pt x="2630" y="103"/>
                </a:lnTo>
                <a:lnTo>
                  <a:pt x="2666" y="99"/>
                </a:lnTo>
                <a:lnTo>
                  <a:pt x="2691" y="114"/>
                </a:lnTo>
                <a:lnTo>
                  <a:pt x="2697" y="132"/>
                </a:lnTo>
                <a:lnTo>
                  <a:pt x="2702" y="155"/>
                </a:lnTo>
                <a:lnTo>
                  <a:pt x="2703" y="218"/>
                </a:lnTo>
                <a:lnTo>
                  <a:pt x="2694" y="297"/>
                </a:lnTo>
                <a:lnTo>
                  <a:pt x="2678" y="383"/>
                </a:lnTo>
                <a:lnTo>
                  <a:pt x="2655" y="473"/>
                </a:lnTo>
                <a:lnTo>
                  <a:pt x="2626" y="559"/>
                </a:lnTo>
                <a:lnTo>
                  <a:pt x="2592" y="634"/>
                </a:lnTo>
                <a:lnTo>
                  <a:pt x="2554" y="691"/>
                </a:lnTo>
                <a:lnTo>
                  <a:pt x="2507" y="733"/>
                </a:lnTo>
                <a:lnTo>
                  <a:pt x="2448" y="766"/>
                </a:lnTo>
                <a:lnTo>
                  <a:pt x="2379" y="790"/>
                </a:lnTo>
                <a:lnTo>
                  <a:pt x="2306" y="809"/>
                </a:lnTo>
                <a:lnTo>
                  <a:pt x="2233" y="825"/>
                </a:lnTo>
                <a:lnTo>
                  <a:pt x="2165" y="837"/>
                </a:lnTo>
                <a:lnTo>
                  <a:pt x="2105" y="848"/>
                </a:lnTo>
                <a:lnTo>
                  <a:pt x="2058" y="859"/>
                </a:lnTo>
                <a:lnTo>
                  <a:pt x="2028" y="867"/>
                </a:lnTo>
                <a:lnTo>
                  <a:pt x="2013" y="869"/>
                </a:lnTo>
                <a:lnTo>
                  <a:pt x="2008" y="868"/>
                </a:lnTo>
                <a:lnTo>
                  <a:pt x="2006" y="864"/>
                </a:lnTo>
                <a:lnTo>
                  <a:pt x="2003" y="862"/>
                </a:lnTo>
                <a:lnTo>
                  <a:pt x="1994" y="863"/>
                </a:lnTo>
                <a:lnTo>
                  <a:pt x="1975" y="870"/>
                </a:lnTo>
                <a:lnTo>
                  <a:pt x="1938" y="883"/>
                </a:lnTo>
                <a:lnTo>
                  <a:pt x="1883" y="906"/>
                </a:lnTo>
                <a:lnTo>
                  <a:pt x="1814" y="938"/>
                </a:lnTo>
                <a:lnTo>
                  <a:pt x="1734" y="975"/>
                </a:lnTo>
                <a:lnTo>
                  <a:pt x="1649" y="1016"/>
                </a:lnTo>
                <a:lnTo>
                  <a:pt x="1472" y="1093"/>
                </a:lnTo>
                <a:lnTo>
                  <a:pt x="1390" y="1123"/>
                </a:lnTo>
                <a:lnTo>
                  <a:pt x="1319" y="1144"/>
                </a:lnTo>
                <a:lnTo>
                  <a:pt x="1258" y="1155"/>
                </a:lnTo>
                <a:lnTo>
                  <a:pt x="1201" y="1159"/>
                </a:lnTo>
                <a:lnTo>
                  <a:pt x="1097" y="1149"/>
                </a:lnTo>
                <a:lnTo>
                  <a:pt x="997" y="1134"/>
                </a:lnTo>
                <a:lnTo>
                  <a:pt x="947" y="1132"/>
                </a:lnTo>
                <a:lnTo>
                  <a:pt x="892" y="1134"/>
                </a:lnTo>
                <a:lnTo>
                  <a:pt x="832" y="1142"/>
                </a:lnTo>
                <a:lnTo>
                  <a:pt x="768" y="1152"/>
                </a:lnTo>
                <a:lnTo>
                  <a:pt x="633" y="1177"/>
                </a:lnTo>
                <a:lnTo>
                  <a:pt x="568" y="1192"/>
                </a:lnTo>
                <a:lnTo>
                  <a:pt x="508" y="1208"/>
                </a:lnTo>
                <a:lnTo>
                  <a:pt x="454" y="1224"/>
                </a:lnTo>
                <a:lnTo>
                  <a:pt x="410" y="1242"/>
                </a:lnTo>
                <a:lnTo>
                  <a:pt x="376" y="1262"/>
                </a:lnTo>
                <a:lnTo>
                  <a:pt x="351" y="1285"/>
                </a:lnTo>
                <a:lnTo>
                  <a:pt x="317" y="1334"/>
                </a:lnTo>
                <a:lnTo>
                  <a:pt x="294" y="1383"/>
                </a:lnTo>
                <a:lnTo>
                  <a:pt x="266" y="1419"/>
                </a:lnTo>
                <a:lnTo>
                  <a:pt x="232" y="1441"/>
                </a:lnTo>
                <a:lnTo>
                  <a:pt x="200" y="1455"/>
                </a:lnTo>
                <a:lnTo>
                  <a:pt x="168" y="1463"/>
                </a:lnTo>
                <a:lnTo>
                  <a:pt x="135" y="1465"/>
                </a:lnTo>
                <a:lnTo>
                  <a:pt x="98" y="1470"/>
                </a:lnTo>
                <a:lnTo>
                  <a:pt x="58" y="1477"/>
                </a:lnTo>
                <a:lnTo>
                  <a:pt x="39" y="1474"/>
                </a:lnTo>
                <a:lnTo>
                  <a:pt x="23" y="1465"/>
                </a:lnTo>
                <a:lnTo>
                  <a:pt x="10" y="1447"/>
                </a:lnTo>
                <a:lnTo>
                  <a:pt x="3" y="1419"/>
                </a:lnTo>
                <a:lnTo>
                  <a:pt x="0" y="1374"/>
                </a:lnTo>
                <a:lnTo>
                  <a:pt x="3" y="1315"/>
                </a:lnTo>
                <a:lnTo>
                  <a:pt x="9" y="1243"/>
                </a:lnTo>
                <a:lnTo>
                  <a:pt x="18" y="1167"/>
                </a:lnTo>
                <a:lnTo>
                  <a:pt x="28" y="1089"/>
                </a:lnTo>
                <a:lnTo>
                  <a:pt x="38" y="1017"/>
                </a:lnTo>
                <a:lnTo>
                  <a:pt x="47" y="953"/>
                </a:lnTo>
                <a:lnTo>
                  <a:pt x="52" y="905"/>
                </a:lnTo>
              </a:path>
            </a:pathLst>
          </a:custGeom>
          <a:solidFill>
            <a:srgbClr val="FF3300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2843213" y="2924175"/>
            <a:ext cx="2016125" cy="45720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</a:rPr>
              <a:t>Glucosa-6-P</a:t>
            </a:r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250825" y="1916113"/>
            <a:ext cx="1728788" cy="13827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Glucosa y fructosa</a:t>
            </a:r>
          </a:p>
          <a:p>
            <a:pPr>
              <a:spcBef>
                <a:spcPct val="50000"/>
              </a:spcBef>
            </a:pPr>
            <a:r>
              <a:rPr lang="es-ES_tradnl" sz="2400" b="1"/>
              <a:t>DIETA</a:t>
            </a:r>
          </a:p>
        </p:txBody>
      </p:sp>
      <p:sp>
        <p:nvSpPr>
          <p:cNvPr id="37894" name="Line 7"/>
          <p:cNvSpPr>
            <a:spLocks noChangeShapeType="1"/>
          </p:cNvSpPr>
          <p:nvPr/>
        </p:nvSpPr>
        <p:spPr bwMode="auto">
          <a:xfrm>
            <a:off x="4418013" y="3573463"/>
            <a:ext cx="0" cy="14398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3694113" y="4144963"/>
            <a:ext cx="2246312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V. </a:t>
            </a:r>
            <a:r>
              <a:rPr lang="es-ES_tradnl" sz="2400" b="1">
                <a:solidFill>
                  <a:schemeClr val="bg1"/>
                </a:solidFill>
              </a:rPr>
              <a:t>Glicolítica</a:t>
            </a:r>
          </a:p>
        </p:txBody>
      </p:sp>
      <p:sp>
        <p:nvSpPr>
          <p:cNvPr id="37896" name="Oval 9"/>
          <p:cNvSpPr>
            <a:spLocks noChangeArrowheads="1"/>
          </p:cNvSpPr>
          <p:nvPr/>
        </p:nvSpPr>
        <p:spPr bwMode="auto">
          <a:xfrm>
            <a:off x="3659188" y="5013325"/>
            <a:ext cx="1812925" cy="725488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PIRUVATO</a:t>
            </a:r>
          </a:p>
        </p:txBody>
      </p:sp>
      <p:sp>
        <p:nvSpPr>
          <p:cNvPr id="37897" name="Oval 10"/>
          <p:cNvSpPr>
            <a:spLocks noChangeArrowheads="1"/>
          </p:cNvSpPr>
          <p:nvPr/>
        </p:nvSpPr>
        <p:spPr bwMode="auto">
          <a:xfrm>
            <a:off x="3500438" y="5940425"/>
            <a:ext cx="2024062" cy="944563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endParaRPr lang="es-ES_tradnl" sz="2400" b="1" dirty="0">
              <a:solidFill>
                <a:schemeClr val="bg1"/>
              </a:solidFill>
            </a:endParaRPr>
          </a:p>
          <a:p>
            <a:pPr algn="ctr"/>
            <a:r>
              <a:rPr lang="es-ES_tradnl" sz="2400" b="1" dirty="0">
                <a:solidFill>
                  <a:schemeClr val="bg1"/>
                </a:solidFill>
              </a:rPr>
              <a:t>Acetil-CoA</a:t>
            </a:r>
          </a:p>
          <a:p>
            <a:pPr algn="ctr"/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37898" name="Oval 11"/>
          <p:cNvSpPr>
            <a:spLocks noChangeArrowheads="1"/>
          </p:cNvSpPr>
          <p:nvPr/>
        </p:nvSpPr>
        <p:spPr bwMode="auto">
          <a:xfrm>
            <a:off x="6372225" y="5872163"/>
            <a:ext cx="2024063" cy="944562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C. de Krebs</a:t>
            </a:r>
          </a:p>
        </p:txBody>
      </p:sp>
      <p:sp>
        <p:nvSpPr>
          <p:cNvPr id="37899" name="Line 12"/>
          <p:cNvSpPr>
            <a:spLocks noChangeShapeType="1"/>
          </p:cNvSpPr>
          <p:nvPr/>
        </p:nvSpPr>
        <p:spPr bwMode="auto">
          <a:xfrm flipV="1">
            <a:off x="5508625" y="6381750"/>
            <a:ext cx="85566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900" name="Rectangle 13"/>
          <p:cNvSpPr>
            <a:spLocks noChangeArrowheads="1"/>
          </p:cNvSpPr>
          <p:nvPr/>
        </p:nvSpPr>
        <p:spPr bwMode="auto">
          <a:xfrm>
            <a:off x="6156325" y="3716338"/>
            <a:ext cx="1665288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Glucosa en Sangre</a:t>
            </a:r>
          </a:p>
        </p:txBody>
      </p:sp>
      <p:sp>
        <p:nvSpPr>
          <p:cNvPr id="37901" name="Line 14"/>
          <p:cNvSpPr>
            <a:spLocks noChangeShapeType="1"/>
          </p:cNvSpPr>
          <p:nvPr/>
        </p:nvSpPr>
        <p:spPr bwMode="auto">
          <a:xfrm>
            <a:off x="1979613" y="2636838"/>
            <a:ext cx="720725" cy="360362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02" name="Line 15"/>
          <p:cNvSpPr>
            <a:spLocks noChangeShapeType="1"/>
          </p:cNvSpPr>
          <p:nvPr/>
        </p:nvSpPr>
        <p:spPr bwMode="auto">
          <a:xfrm>
            <a:off x="4859338" y="3284538"/>
            <a:ext cx="1296987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903" name="Text Box 16"/>
          <p:cNvSpPr txBox="1">
            <a:spLocks noChangeArrowheads="1"/>
          </p:cNvSpPr>
          <p:nvPr/>
        </p:nvSpPr>
        <p:spPr bwMode="auto">
          <a:xfrm>
            <a:off x="5651500" y="2708275"/>
            <a:ext cx="2233613" cy="457200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>
                <a:solidFill>
                  <a:schemeClr val="accent2"/>
                </a:solidFill>
              </a:rPr>
              <a:t>Vía Pentosas</a:t>
            </a:r>
          </a:p>
        </p:txBody>
      </p:sp>
      <p:sp>
        <p:nvSpPr>
          <p:cNvPr id="37904" name="Line 17"/>
          <p:cNvSpPr>
            <a:spLocks noChangeShapeType="1"/>
          </p:cNvSpPr>
          <p:nvPr/>
        </p:nvSpPr>
        <p:spPr bwMode="auto">
          <a:xfrm flipV="1">
            <a:off x="5076825" y="2924175"/>
            <a:ext cx="64770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05" name="Text Box 18"/>
          <p:cNvSpPr txBox="1">
            <a:spLocks noChangeArrowheads="1"/>
          </p:cNvSpPr>
          <p:nvPr/>
        </p:nvSpPr>
        <p:spPr bwMode="auto">
          <a:xfrm>
            <a:off x="2987675" y="2205038"/>
            <a:ext cx="187325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chemeClr val="accent2"/>
                </a:solidFill>
              </a:rPr>
              <a:t>Glucógeno</a:t>
            </a:r>
          </a:p>
        </p:txBody>
      </p:sp>
      <p:sp>
        <p:nvSpPr>
          <p:cNvPr id="37906" name="Line 19"/>
          <p:cNvSpPr>
            <a:spLocks noChangeShapeType="1"/>
          </p:cNvSpPr>
          <p:nvPr/>
        </p:nvSpPr>
        <p:spPr bwMode="auto">
          <a:xfrm flipV="1">
            <a:off x="3995738" y="2636838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907" name="Line 20"/>
          <p:cNvSpPr>
            <a:spLocks noChangeShapeType="1"/>
          </p:cNvSpPr>
          <p:nvPr/>
        </p:nvSpPr>
        <p:spPr bwMode="auto">
          <a:xfrm>
            <a:off x="4500563" y="57340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08" name="Rectangle 21"/>
          <p:cNvSpPr>
            <a:spLocks noChangeArrowheads="1"/>
          </p:cNvSpPr>
          <p:nvPr/>
        </p:nvSpPr>
        <p:spPr bwMode="auto">
          <a:xfrm>
            <a:off x="1116013" y="3716338"/>
            <a:ext cx="2376487" cy="461962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</a:rPr>
              <a:t>Glucogenolisis</a:t>
            </a:r>
          </a:p>
        </p:txBody>
      </p:sp>
      <p:sp>
        <p:nvSpPr>
          <p:cNvPr id="37909" name="Line 22"/>
          <p:cNvSpPr>
            <a:spLocks noChangeShapeType="1"/>
          </p:cNvSpPr>
          <p:nvPr/>
        </p:nvSpPr>
        <p:spPr bwMode="auto">
          <a:xfrm flipV="1">
            <a:off x="2987675" y="3429000"/>
            <a:ext cx="144463" cy="2159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10" name="Line 23"/>
          <p:cNvSpPr>
            <a:spLocks noChangeShapeType="1"/>
          </p:cNvSpPr>
          <p:nvPr/>
        </p:nvSpPr>
        <p:spPr bwMode="auto">
          <a:xfrm flipH="1">
            <a:off x="2700338" y="6308725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7911" name="Oval 24"/>
          <p:cNvSpPr>
            <a:spLocks noChangeArrowheads="1"/>
          </p:cNvSpPr>
          <p:nvPr/>
        </p:nvSpPr>
        <p:spPr bwMode="auto">
          <a:xfrm>
            <a:off x="490538" y="5872163"/>
            <a:ext cx="2312987" cy="944562"/>
          </a:xfrm>
          <a:prstGeom prst="ellipse">
            <a:avLst/>
          </a:prstGeom>
          <a:solidFill>
            <a:srgbClr val="80008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Síntesis de </a:t>
            </a:r>
          </a:p>
          <a:p>
            <a:pPr algn="ctr"/>
            <a:r>
              <a:rPr lang="es-ES_tradnl" sz="2400" b="1">
                <a:solidFill>
                  <a:schemeClr val="bg1"/>
                </a:solidFill>
              </a:rPr>
              <a:t>Acidos grasos</a:t>
            </a:r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0" y="4797425"/>
            <a:ext cx="9144000" cy="20605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4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Oval 17"/>
          <p:cNvSpPr>
            <a:spLocks noChangeArrowheads="1"/>
          </p:cNvSpPr>
          <p:nvPr/>
        </p:nvSpPr>
        <p:spPr bwMode="auto">
          <a:xfrm>
            <a:off x="3779838" y="5854700"/>
            <a:ext cx="2524125" cy="1003300"/>
          </a:xfrm>
          <a:prstGeom prst="ellipse">
            <a:avLst/>
          </a:prstGeom>
          <a:solidFill>
            <a:srgbClr val="ABFFE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>
              <a:solidFill>
                <a:schemeClr val="bg1"/>
              </a:solidFill>
            </a:endParaRPr>
          </a:p>
        </p:txBody>
      </p:sp>
      <p:sp>
        <p:nvSpPr>
          <p:cNvPr id="38915" name="Rectangle 18"/>
          <p:cNvSpPr>
            <a:spLocks noChangeArrowheads="1"/>
          </p:cNvSpPr>
          <p:nvPr/>
        </p:nvSpPr>
        <p:spPr bwMode="auto">
          <a:xfrm>
            <a:off x="3995738" y="6035675"/>
            <a:ext cx="2192337" cy="461963"/>
          </a:xfrm>
          <a:prstGeom prst="rect">
            <a:avLst/>
          </a:prstGeom>
          <a:solidFill>
            <a:srgbClr val="ABFFE9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Ciclo Krebs</a:t>
            </a:r>
          </a:p>
        </p:txBody>
      </p:sp>
      <p:sp>
        <p:nvSpPr>
          <p:cNvPr id="20482" name="Freeform 2"/>
          <p:cNvSpPr>
            <a:spLocks/>
          </p:cNvSpPr>
          <p:nvPr/>
        </p:nvSpPr>
        <p:spPr bwMode="auto">
          <a:xfrm>
            <a:off x="2124075" y="2492375"/>
            <a:ext cx="4292600" cy="2346325"/>
          </a:xfrm>
          <a:custGeom>
            <a:avLst/>
            <a:gdLst>
              <a:gd name="T0" fmla="*/ 2147483647 w 2704"/>
              <a:gd name="T1" fmla="*/ 2147483647 h 1478"/>
              <a:gd name="T2" fmla="*/ 2147483647 w 2704"/>
              <a:gd name="T3" fmla="*/ 2147483647 h 1478"/>
              <a:gd name="T4" fmla="*/ 2147483647 w 2704"/>
              <a:gd name="T5" fmla="*/ 2147483647 h 1478"/>
              <a:gd name="T6" fmla="*/ 2147483647 w 2704"/>
              <a:gd name="T7" fmla="*/ 2147483647 h 1478"/>
              <a:gd name="T8" fmla="*/ 2147483647 w 2704"/>
              <a:gd name="T9" fmla="*/ 2147483647 h 1478"/>
              <a:gd name="T10" fmla="*/ 2147483647 w 2704"/>
              <a:gd name="T11" fmla="*/ 2147483647 h 1478"/>
              <a:gd name="T12" fmla="*/ 2147483647 w 2704"/>
              <a:gd name="T13" fmla="*/ 2147483647 h 1478"/>
              <a:gd name="T14" fmla="*/ 2147483647 w 2704"/>
              <a:gd name="T15" fmla="*/ 2147483647 h 1478"/>
              <a:gd name="T16" fmla="*/ 2147483647 w 2704"/>
              <a:gd name="T17" fmla="*/ 2147483647 h 1478"/>
              <a:gd name="T18" fmla="*/ 2147483647 w 2704"/>
              <a:gd name="T19" fmla="*/ 2147483647 h 1478"/>
              <a:gd name="T20" fmla="*/ 2147483647 w 2704"/>
              <a:gd name="T21" fmla="*/ 2147483647 h 1478"/>
              <a:gd name="T22" fmla="*/ 2147483647 w 2704"/>
              <a:gd name="T23" fmla="*/ 2147483647 h 1478"/>
              <a:gd name="T24" fmla="*/ 2147483647 w 2704"/>
              <a:gd name="T25" fmla="*/ 2147483647 h 1478"/>
              <a:gd name="T26" fmla="*/ 2147483647 w 2704"/>
              <a:gd name="T27" fmla="*/ 2147483647 h 1478"/>
              <a:gd name="T28" fmla="*/ 2147483647 w 2704"/>
              <a:gd name="T29" fmla="*/ 2147483647 h 1478"/>
              <a:gd name="T30" fmla="*/ 2147483647 w 2704"/>
              <a:gd name="T31" fmla="*/ 2147483647 h 1478"/>
              <a:gd name="T32" fmla="*/ 2147483647 w 2704"/>
              <a:gd name="T33" fmla="*/ 2147483647 h 1478"/>
              <a:gd name="T34" fmla="*/ 2147483647 w 2704"/>
              <a:gd name="T35" fmla="*/ 2147483647 h 1478"/>
              <a:gd name="T36" fmla="*/ 2147483647 w 2704"/>
              <a:gd name="T37" fmla="*/ 2147483647 h 1478"/>
              <a:gd name="T38" fmla="*/ 2147483647 w 2704"/>
              <a:gd name="T39" fmla="*/ 2147483647 h 1478"/>
              <a:gd name="T40" fmla="*/ 2147483647 w 2704"/>
              <a:gd name="T41" fmla="*/ 2147483647 h 1478"/>
              <a:gd name="T42" fmla="*/ 2147483647 w 2704"/>
              <a:gd name="T43" fmla="*/ 2147483647 h 1478"/>
              <a:gd name="T44" fmla="*/ 2147483647 w 2704"/>
              <a:gd name="T45" fmla="*/ 2147483647 h 1478"/>
              <a:gd name="T46" fmla="*/ 2147483647 w 2704"/>
              <a:gd name="T47" fmla="*/ 2147483647 h 1478"/>
              <a:gd name="T48" fmla="*/ 2147483647 w 2704"/>
              <a:gd name="T49" fmla="*/ 2147483647 h 1478"/>
              <a:gd name="T50" fmla="*/ 2147483647 w 2704"/>
              <a:gd name="T51" fmla="*/ 2147483647 h 1478"/>
              <a:gd name="T52" fmla="*/ 2147483647 w 2704"/>
              <a:gd name="T53" fmla="*/ 2147483647 h 1478"/>
              <a:gd name="T54" fmla="*/ 2147483647 w 2704"/>
              <a:gd name="T55" fmla="*/ 2147483647 h 1478"/>
              <a:gd name="T56" fmla="*/ 2147483647 w 2704"/>
              <a:gd name="T57" fmla="*/ 2147483647 h 1478"/>
              <a:gd name="T58" fmla="*/ 2147483647 w 2704"/>
              <a:gd name="T59" fmla="*/ 2147483647 h 1478"/>
              <a:gd name="T60" fmla="*/ 2147483647 w 2704"/>
              <a:gd name="T61" fmla="*/ 2147483647 h 1478"/>
              <a:gd name="T62" fmla="*/ 2147483647 w 2704"/>
              <a:gd name="T63" fmla="*/ 2147483647 h 1478"/>
              <a:gd name="T64" fmla="*/ 2147483647 w 2704"/>
              <a:gd name="T65" fmla="*/ 2147483647 h 1478"/>
              <a:gd name="T66" fmla="*/ 2147483647 w 2704"/>
              <a:gd name="T67" fmla="*/ 2147483647 h 1478"/>
              <a:gd name="T68" fmla="*/ 2147483647 w 2704"/>
              <a:gd name="T69" fmla="*/ 2147483647 h 1478"/>
              <a:gd name="T70" fmla="*/ 2147483647 w 2704"/>
              <a:gd name="T71" fmla="*/ 2147483647 h 1478"/>
              <a:gd name="T72" fmla="*/ 2147483647 w 2704"/>
              <a:gd name="T73" fmla="*/ 2147483647 h 1478"/>
              <a:gd name="T74" fmla="*/ 2147483647 w 2704"/>
              <a:gd name="T75" fmla="*/ 2147483647 h 1478"/>
              <a:gd name="T76" fmla="*/ 2147483647 w 2704"/>
              <a:gd name="T77" fmla="*/ 2147483647 h 1478"/>
              <a:gd name="T78" fmla="*/ 2147483647 w 2704"/>
              <a:gd name="T79" fmla="*/ 2147483647 h 1478"/>
              <a:gd name="T80" fmla="*/ 2147483647 w 2704"/>
              <a:gd name="T81" fmla="*/ 2147483647 h 1478"/>
              <a:gd name="T82" fmla="*/ 2147483647 w 2704"/>
              <a:gd name="T83" fmla="*/ 2147483647 h 1478"/>
              <a:gd name="T84" fmla="*/ 2147483647 w 2704"/>
              <a:gd name="T85" fmla="*/ 2147483647 h 1478"/>
              <a:gd name="T86" fmla="*/ 2147483647 w 2704"/>
              <a:gd name="T87" fmla="*/ 2147483647 h 1478"/>
              <a:gd name="T88" fmla="*/ 2147483647 w 2704"/>
              <a:gd name="T89" fmla="*/ 2147483647 h 1478"/>
              <a:gd name="T90" fmla="*/ 2147483647 w 2704"/>
              <a:gd name="T91" fmla="*/ 2147483647 h 1478"/>
              <a:gd name="T92" fmla="*/ 2147483647 w 2704"/>
              <a:gd name="T93" fmla="*/ 2147483647 h 1478"/>
              <a:gd name="T94" fmla="*/ 2147483647 w 2704"/>
              <a:gd name="T95" fmla="*/ 2147483647 h 1478"/>
              <a:gd name="T96" fmla="*/ 2147483647 w 2704"/>
              <a:gd name="T97" fmla="*/ 2147483647 h 1478"/>
              <a:gd name="T98" fmla="*/ 2147483647 w 2704"/>
              <a:gd name="T99" fmla="*/ 2147483647 h 1478"/>
              <a:gd name="T100" fmla="*/ 2147483647 w 2704"/>
              <a:gd name="T101" fmla="*/ 2147483647 h 1478"/>
              <a:gd name="T102" fmla="*/ 2147483647 w 2704"/>
              <a:gd name="T103" fmla="*/ 2147483647 h 1478"/>
              <a:gd name="T104" fmla="*/ 2147483647 w 2704"/>
              <a:gd name="T105" fmla="*/ 2147483647 h 147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04"/>
              <a:gd name="T160" fmla="*/ 0 h 1478"/>
              <a:gd name="T161" fmla="*/ 2704 w 2704"/>
              <a:gd name="T162" fmla="*/ 1478 h 147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04" h="1478">
                <a:moveTo>
                  <a:pt x="52" y="905"/>
                </a:moveTo>
                <a:lnTo>
                  <a:pt x="71" y="837"/>
                </a:lnTo>
                <a:lnTo>
                  <a:pt x="86" y="759"/>
                </a:lnTo>
                <a:lnTo>
                  <a:pt x="101" y="673"/>
                </a:lnTo>
                <a:lnTo>
                  <a:pt x="120" y="584"/>
                </a:lnTo>
                <a:lnTo>
                  <a:pt x="144" y="497"/>
                </a:lnTo>
                <a:lnTo>
                  <a:pt x="176" y="412"/>
                </a:lnTo>
                <a:lnTo>
                  <a:pt x="221" y="336"/>
                </a:lnTo>
                <a:lnTo>
                  <a:pt x="279" y="273"/>
                </a:lnTo>
                <a:lnTo>
                  <a:pt x="355" y="218"/>
                </a:lnTo>
                <a:lnTo>
                  <a:pt x="447" y="168"/>
                </a:lnTo>
                <a:lnTo>
                  <a:pt x="552" y="123"/>
                </a:lnTo>
                <a:lnTo>
                  <a:pt x="665" y="84"/>
                </a:lnTo>
                <a:lnTo>
                  <a:pt x="782" y="52"/>
                </a:lnTo>
                <a:lnTo>
                  <a:pt x="899" y="27"/>
                </a:lnTo>
                <a:lnTo>
                  <a:pt x="1013" y="9"/>
                </a:lnTo>
                <a:lnTo>
                  <a:pt x="1119" y="0"/>
                </a:lnTo>
                <a:lnTo>
                  <a:pt x="1222" y="4"/>
                </a:lnTo>
                <a:lnTo>
                  <a:pt x="1328" y="21"/>
                </a:lnTo>
                <a:lnTo>
                  <a:pt x="1433" y="47"/>
                </a:lnTo>
                <a:lnTo>
                  <a:pt x="1537" y="81"/>
                </a:lnTo>
                <a:lnTo>
                  <a:pt x="1638" y="117"/>
                </a:lnTo>
                <a:lnTo>
                  <a:pt x="1732" y="152"/>
                </a:lnTo>
                <a:lnTo>
                  <a:pt x="1820" y="181"/>
                </a:lnTo>
                <a:lnTo>
                  <a:pt x="1899" y="202"/>
                </a:lnTo>
                <a:lnTo>
                  <a:pt x="1967" y="217"/>
                </a:lnTo>
                <a:lnTo>
                  <a:pt x="2025" y="230"/>
                </a:lnTo>
                <a:lnTo>
                  <a:pt x="2077" y="240"/>
                </a:lnTo>
                <a:lnTo>
                  <a:pt x="2123" y="248"/>
                </a:lnTo>
                <a:lnTo>
                  <a:pt x="2209" y="255"/>
                </a:lnTo>
                <a:lnTo>
                  <a:pt x="2299" y="251"/>
                </a:lnTo>
                <a:lnTo>
                  <a:pt x="2351" y="237"/>
                </a:lnTo>
                <a:lnTo>
                  <a:pt x="2409" y="212"/>
                </a:lnTo>
                <a:lnTo>
                  <a:pt x="2528" y="150"/>
                </a:lnTo>
                <a:lnTo>
                  <a:pt x="2583" y="122"/>
                </a:lnTo>
                <a:lnTo>
                  <a:pt x="2630" y="103"/>
                </a:lnTo>
                <a:lnTo>
                  <a:pt x="2666" y="99"/>
                </a:lnTo>
                <a:lnTo>
                  <a:pt x="2691" y="114"/>
                </a:lnTo>
                <a:lnTo>
                  <a:pt x="2697" y="132"/>
                </a:lnTo>
                <a:lnTo>
                  <a:pt x="2702" y="155"/>
                </a:lnTo>
                <a:lnTo>
                  <a:pt x="2703" y="218"/>
                </a:lnTo>
                <a:lnTo>
                  <a:pt x="2694" y="297"/>
                </a:lnTo>
                <a:lnTo>
                  <a:pt x="2678" y="383"/>
                </a:lnTo>
                <a:lnTo>
                  <a:pt x="2655" y="473"/>
                </a:lnTo>
                <a:lnTo>
                  <a:pt x="2626" y="559"/>
                </a:lnTo>
                <a:lnTo>
                  <a:pt x="2592" y="634"/>
                </a:lnTo>
                <a:lnTo>
                  <a:pt x="2554" y="691"/>
                </a:lnTo>
                <a:lnTo>
                  <a:pt x="2507" y="733"/>
                </a:lnTo>
                <a:lnTo>
                  <a:pt x="2448" y="766"/>
                </a:lnTo>
                <a:lnTo>
                  <a:pt x="2379" y="790"/>
                </a:lnTo>
                <a:lnTo>
                  <a:pt x="2306" y="809"/>
                </a:lnTo>
                <a:lnTo>
                  <a:pt x="2233" y="825"/>
                </a:lnTo>
                <a:lnTo>
                  <a:pt x="2165" y="837"/>
                </a:lnTo>
                <a:lnTo>
                  <a:pt x="2105" y="848"/>
                </a:lnTo>
                <a:lnTo>
                  <a:pt x="2058" y="859"/>
                </a:lnTo>
                <a:lnTo>
                  <a:pt x="2028" y="867"/>
                </a:lnTo>
                <a:lnTo>
                  <a:pt x="2013" y="869"/>
                </a:lnTo>
                <a:lnTo>
                  <a:pt x="2008" y="868"/>
                </a:lnTo>
                <a:lnTo>
                  <a:pt x="2006" y="864"/>
                </a:lnTo>
                <a:lnTo>
                  <a:pt x="2003" y="862"/>
                </a:lnTo>
                <a:lnTo>
                  <a:pt x="1994" y="863"/>
                </a:lnTo>
                <a:lnTo>
                  <a:pt x="1975" y="870"/>
                </a:lnTo>
                <a:lnTo>
                  <a:pt x="1938" y="883"/>
                </a:lnTo>
                <a:lnTo>
                  <a:pt x="1883" y="906"/>
                </a:lnTo>
                <a:lnTo>
                  <a:pt x="1814" y="938"/>
                </a:lnTo>
                <a:lnTo>
                  <a:pt x="1734" y="975"/>
                </a:lnTo>
                <a:lnTo>
                  <a:pt x="1649" y="1016"/>
                </a:lnTo>
                <a:lnTo>
                  <a:pt x="1472" y="1093"/>
                </a:lnTo>
                <a:lnTo>
                  <a:pt x="1390" y="1123"/>
                </a:lnTo>
                <a:lnTo>
                  <a:pt x="1319" y="1144"/>
                </a:lnTo>
                <a:lnTo>
                  <a:pt x="1258" y="1155"/>
                </a:lnTo>
                <a:lnTo>
                  <a:pt x="1201" y="1159"/>
                </a:lnTo>
                <a:lnTo>
                  <a:pt x="1097" y="1149"/>
                </a:lnTo>
                <a:lnTo>
                  <a:pt x="997" y="1134"/>
                </a:lnTo>
                <a:lnTo>
                  <a:pt x="947" y="1132"/>
                </a:lnTo>
                <a:lnTo>
                  <a:pt x="892" y="1134"/>
                </a:lnTo>
                <a:lnTo>
                  <a:pt x="832" y="1142"/>
                </a:lnTo>
                <a:lnTo>
                  <a:pt x="768" y="1152"/>
                </a:lnTo>
                <a:lnTo>
                  <a:pt x="633" y="1177"/>
                </a:lnTo>
                <a:lnTo>
                  <a:pt x="568" y="1192"/>
                </a:lnTo>
                <a:lnTo>
                  <a:pt x="508" y="1208"/>
                </a:lnTo>
                <a:lnTo>
                  <a:pt x="454" y="1224"/>
                </a:lnTo>
                <a:lnTo>
                  <a:pt x="410" y="1242"/>
                </a:lnTo>
                <a:lnTo>
                  <a:pt x="376" y="1262"/>
                </a:lnTo>
                <a:lnTo>
                  <a:pt x="351" y="1285"/>
                </a:lnTo>
                <a:lnTo>
                  <a:pt x="317" y="1334"/>
                </a:lnTo>
                <a:lnTo>
                  <a:pt x="294" y="1383"/>
                </a:lnTo>
                <a:lnTo>
                  <a:pt x="266" y="1419"/>
                </a:lnTo>
                <a:lnTo>
                  <a:pt x="232" y="1441"/>
                </a:lnTo>
                <a:lnTo>
                  <a:pt x="200" y="1455"/>
                </a:lnTo>
                <a:lnTo>
                  <a:pt x="168" y="1463"/>
                </a:lnTo>
                <a:lnTo>
                  <a:pt x="135" y="1465"/>
                </a:lnTo>
                <a:lnTo>
                  <a:pt x="98" y="1470"/>
                </a:lnTo>
                <a:lnTo>
                  <a:pt x="58" y="1477"/>
                </a:lnTo>
                <a:lnTo>
                  <a:pt x="39" y="1474"/>
                </a:lnTo>
                <a:lnTo>
                  <a:pt x="23" y="1465"/>
                </a:lnTo>
                <a:lnTo>
                  <a:pt x="10" y="1447"/>
                </a:lnTo>
                <a:lnTo>
                  <a:pt x="3" y="1419"/>
                </a:lnTo>
                <a:lnTo>
                  <a:pt x="0" y="1374"/>
                </a:lnTo>
                <a:lnTo>
                  <a:pt x="3" y="1315"/>
                </a:lnTo>
                <a:lnTo>
                  <a:pt x="9" y="1243"/>
                </a:lnTo>
                <a:lnTo>
                  <a:pt x="18" y="1167"/>
                </a:lnTo>
                <a:lnTo>
                  <a:pt x="28" y="1089"/>
                </a:lnTo>
                <a:lnTo>
                  <a:pt x="38" y="1017"/>
                </a:lnTo>
                <a:lnTo>
                  <a:pt x="47" y="953"/>
                </a:lnTo>
                <a:lnTo>
                  <a:pt x="52" y="905"/>
                </a:lnTo>
              </a:path>
            </a:pathLst>
          </a:custGeom>
          <a:solidFill>
            <a:srgbClr val="FF3300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74597"/>
            <a:ext cx="8059737" cy="1139825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2800" dirty="0" smtClean="0">
                <a:solidFill>
                  <a:schemeClr val="bg1"/>
                </a:solidFill>
              </a:rPr>
              <a:t>Metabolismo de los </a:t>
            </a:r>
            <a:r>
              <a:rPr lang="es-ES_tradnl" sz="2800" dirty="0" err="1" smtClean="0">
                <a:solidFill>
                  <a:schemeClr val="bg1"/>
                </a:solidFill>
              </a:rPr>
              <a:t>Acidos</a:t>
            </a:r>
            <a:r>
              <a:rPr lang="es-ES_tradnl" sz="2800" dirty="0" smtClean="0">
                <a:solidFill>
                  <a:schemeClr val="bg1"/>
                </a:solidFill>
              </a:rPr>
              <a:t> Grasos en el HÍGADO</a:t>
            </a:r>
          </a:p>
        </p:txBody>
      </p:sp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6516688" y="1557338"/>
            <a:ext cx="2025650" cy="835025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Lipoproteínas</a:t>
            </a:r>
          </a:p>
          <a:p>
            <a:r>
              <a:rPr lang="es-ES_tradnl" sz="2400" b="1">
                <a:solidFill>
                  <a:schemeClr val="bg1"/>
                </a:solidFill>
              </a:rPr>
              <a:t>plasmáticas</a:t>
            </a:r>
          </a:p>
        </p:txBody>
      </p:sp>
      <p:sp>
        <p:nvSpPr>
          <p:cNvPr id="38919" name="Rectangle 5"/>
          <p:cNvSpPr>
            <a:spLocks noChangeArrowheads="1"/>
          </p:cNvSpPr>
          <p:nvPr/>
        </p:nvSpPr>
        <p:spPr bwMode="auto">
          <a:xfrm>
            <a:off x="6300788" y="2924175"/>
            <a:ext cx="2797175" cy="1200150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Acidos grasos (unidos Albúmina) llegan de la sangre</a:t>
            </a:r>
          </a:p>
        </p:txBody>
      </p:sp>
      <p:sp>
        <p:nvSpPr>
          <p:cNvPr id="38920" name="Rectangle 6"/>
          <p:cNvSpPr>
            <a:spLocks noChangeArrowheads="1"/>
          </p:cNvSpPr>
          <p:nvPr/>
        </p:nvSpPr>
        <p:spPr bwMode="auto">
          <a:xfrm>
            <a:off x="5076825" y="4365625"/>
            <a:ext cx="2303463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NADH, FADH</a:t>
            </a:r>
            <a:r>
              <a:rPr lang="es-ES_tradnl" sz="2400" b="1" baseline="-25000"/>
              <a:t>2</a:t>
            </a:r>
            <a:endParaRPr lang="es-ES_tradnl" sz="2400" b="1"/>
          </a:p>
        </p:txBody>
      </p:sp>
      <p:sp>
        <p:nvSpPr>
          <p:cNvPr id="38921" name="Rectangle 7"/>
          <p:cNvSpPr>
            <a:spLocks noChangeArrowheads="1"/>
          </p:cNvSpPr>
          <p:nvPr/>
        </p:nvSpPr>
        <p:spPr bwMode="auto">
          <a:xfrm>
            <a:off x="2987675" y="4365625"/>
            <a:ext cx="1655763" cy="40640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 b="1">
                <a:latin typeface="Symbol" pitchFamily="18" charset="2"/>
              </a:rPr>
              <a:t>b</a:t>
            </a:r>
            <a:r>
              <a:rPr lang="es-ES_tradnl" sz="2000" b="1"/>
              <a:t>-oxidación </a:t>
            </a:r>
          </a:p>
        </p:txBody>
      </p:sp>
      <p:sp>
        <p:nvSpPr>
          <p:cNvPr id="38922" name="Line 8"/>
          <p:cNvSpPr>
            <a:spLocks noChangeShapeType="1"/>
          </p:cNvSpPr>
          <p:nvPr/>
        </p:nvSpPr>
        <p:spPr bwMode="auto">
          <a:xfrm flipV="1">
            <a:off x="5364163" y="2133600"/>
            <a:ext cx="1008062" cy="884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3" name="Line 9"/>
          <p:cNvSpPr>
            <a:spLocks noChangeShapeType="1"/>
          </p:cNvSpPr>
          <p:nvPr/>
        </p:nvSpPr>
        <p:spPr bwMode="auto">
          <a:xfrm>
            <a:off x="5076825" y="3573463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triangle" w="sm" len="sm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3781425" y="5086350"/>
            <a:ext cx="2157413" cy="4699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 dirty="0">
                <a:solidFill>
                  <a:srgbClr val="FF3300"/>
                </a:solidFill>
              </a:rPr>
              <a:t>ACETIL-</a:t>
            </a:r>
            <a:r>
              <a:rPr lang="es-ES_tradnl" sz="2400" b="1" dirty="0" err="1">
                <a:solidFill>
                  <a:srgbClr val="FF3300"/>
                </a:solidFill>
              </a:rPr>
              <a:t>CoA</a:t>
            </a:r>
            <a:endParaRPr lang="es-ES_tradnl" sz="2400" b="1" dirty="0">
              <a:solidFill>
                <a:srgbClr val="FF3300"/>
              </a:solidFill>
            </a:endParaRPr>
          </a:p>
        </p:txBody>
      </p:sp>
      <p:sp>
        <p:nvSpPr>
          <p:cNvPr id="38925" name="Line 11"/>
          <p:cNvSpPr>
            <a:spLocks noChangeShapeType="1"/>
          </p:cNvSpPr>
          <p:nvPr/>
        </p:nvSpPr>
        <p:spPr bwMode="auto">
          <a:xfrm>
            <a:off x="4716463" y="4005263"/>
            <a:ext cx="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 flipH="1">
            <a:off x="2771775" y="5373688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7" name="Line 15"/>
          <p:cNvSpPr>
            <a:spLocks noChangeShapeType="1"/>
          </p:cNvSpPr>
          <p:nvPr/>
        </p:nvSpPr>
        <p:spPr bwMode="auto">
          <a:xfrm>
            <a:off x="4716463" y="4005263"/>
            <a:ext cx="360362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>
            <a:off x="4859338" y="5589588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9" name="Line 20"/>
          <p:cNvSpPr>
            <a:spLocks noChangeShapeType="1"/>
          </p:cNvSpPr>
          <p:nvPr/>
        </p:nvSpPr>
        <p:spPr bwMode="auto">
          <a:xfrm>
            <a:off x="6372225" y="616585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30" name="Rectangle 24"/>
          <p:cNvSpPr>
            <a:spLocks noChangeArrowheads="1"/>
          </p:cNvSpPr>
          <p:nvPr/>
        </p:nvSpPr>
        <p:spPr bwMode="auto">
          <a:xfrm>
            <a:off x="6588125" y="5949950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ATP,</a:t>
            </a:r>
          </a:p>
        </p:txBody>
      </p:sp>
      <p:sp>
        <p:nvSpPr>
          <p:cNvPr id="38931" name="Rectangle 26"/>
          <p:cNvSpPr>
            <a:spLocks noChangeArrowheads="1"/>
          </p:cNvSpPr>
          <p:nvPr/>
        </p:nvSpPr>
        <p:spPr bwMode="auto">
          <a:xfrm>
            <a:off x="7451725" y="6021388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H</a:t>
            </a:r>
            <a:r>
              <a:rPr lang="es-ES_tradnl" sz="2400" b="1" baseline="-25000"/>
              <a:t>2</a:t>
            </a:r>
            <a:r>
              <a:rPr lang="es-ES_tradnl" sz="2400" b="1"/>
              <a:t>O</a:t>
            </a:r>
          </a:p>
        </p:txBody>
      </p:sp>
      <p:sp>
        <p:nvSpPr>
          <p:cNvPr id="38932" name="Rectangle 27"/>
          <p:cNvSpPr>
            <a:spLocks noChangeArrowheads="1"/>
          </p:cNvSpPr>
          <p:nvPr/>
        </p:nvSpPr>
        <p:spPr bwMode="auto">
          <a:xfrm>
            <a:off x="3203575" y="5589588"/>
            <a:ext cx="7429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CO</a:t>
            </a:r>
            <a:r>
              <a:rPr lang="es-ES_tradnl" sz="2400" b="1" baseline="-2500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38933" name="Rectangle 29"/>
          <p:cNvSpPr>
            <a:spLocks noChangeArrowheads="1"/>
          </p:cNvSpPr>
          <p:nvPr/>
        </p:nvSpPr>
        <p:spPr bwMode="auto">
          <a:xfrm>
            <a:off x="2916238" y="2852738"/>
            <a:ext cx="2462212" cy="457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Lipidos hepaticos</a:t>
            </a:r>
          </a:p>
        </p:txBody>
      </p:sp>
      <p:sp>
        <p:nvSpPr>
          <p:cNvPr id="38934" name="Rectangle 30"/>
          <p:cNvSpPr>
            <a:spLocks noChangeArrowheads="1"/>
          </p:cNvSpPr>
          <p:nvPr/>
        </p:nvSpPr>
        <p:spPr bwMode="auto">
          <a:xfrm>
            <a:off x="2987675" y="3429000"/>
            <a:ext cx="2047875" cy="457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Acidos grasos </a:t>
            </a:r>
          </a:p>
        </p:txBody>
      </p:sp>
      <p:sp>
        <p:nvSpPr>
          <p:cNvPr id="38935" name="Rectangle 31"/>
          <p:cNvSpPr>
            <a:spLocks noChangeArrowheads="1"/>
          </p:cNvSpPr>
          <p:nvPr/>
        </p:nvSpPr>
        <p:spPr bwMode="auto">
          <a:xfrm>
            <a:off x="323850" y="5013325"/>
            <a:ext cx="2016125" cy="469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HMG-CoA</a:t>
            </a:r>
          </a:p>
        </p:txBody>
      </p:sp>
      <p:sp>
        <p:nvSpPr>
          <p:cNvPr id="38936" name="Rectangle 32"/>
          <p:cNvSpPr>
            <a:spLocks noChangeArrowheads="1"/>
          </p:cNvSpPr>
          <p:nvPr/>
        </p:nvSpPr>
        <p:spPr bwMode="auto">
          <a:xfrm>
            <a:off x="319088" y="3352800"/>
            <a:ext cx="11620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/>
              <a:t>DIETA</a:t>
            </a:r>
          </a:p>
        </p:txBody>
      </p:sp>
      <p:sp>
        <p:nvSpPr>
          <p:cNvPr id="38937" name="Line 33"/>
          <p:cNvSpPr>
            <a:spLocks noChangeShapeType="1"/>
          </p:cNvSpPr>
          <p:nvPr/>
        </p:nvSpPr>
        <p:spPr bwMode="auto">
          <a:xfrm>
            <a:off x="1547813" y="3644900"/>
            <a:ext cx="15843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38" name="Rectangle 34"/>
          <p:cNvSpPr>
            <a:spLocks noChangeArrowheads="1"/>
          </p:cNvSpPr>
          <p:nvPr/>
        </p:nvSpPr>
        <p:spPr bwMode="auto">
          <a:xfrm>
            <a:off x="2555875" y="2492375"/>
            <a:ext cx="296863" cy="2238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Esteri f</a:t>
            </a:r>
          </a:p>
        </p:txBody>
      </p:sp>
      <p:sp>
        <p:nvSpPr>
          <p:cNvPr id="38939" name="Rectangle 35"/>
          <p:cNvSpPr>
            <a:spLocks noChangeArrowheads="1"/>
          </p:cNvSpPr>
          <p:nvPr/>
        </p:nvSpPr>
        <p:spPr bwMode="auto">
          <a:xfrm>
            <a:off x="0" y="6165850"/>
            <a:ext cx="151288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/>
              <a:t>Colesterol</a:t>
            </a:r>
          </a:p>
        </p:txBody>
      </p:sp>
      <p:sp>
        <p:nvSpPr>
          <p:cNvPr id="38940" name="Rectangle 36"/>
          <p:cNvSpPr>
            <a:spLocks noChangeArrowheads="1"/>
          </p:cNvSpPr>
          <p:nvPr/>
        </p:nvSpPr>
        <p:spPr bwMode="auto">
          <a:xfrm>
            <a:off x="1619250" y="6091238"/>
            <a:ext cx="15843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Cuerpos</a:t>
            </a:r>
          </a:p>
          <a:p>
            <a:r>
              <a:rPr lang="es-ES_tradnl" sz="2400" b="1"/>
              <a:t> cetónicos</a:t>
            </a:r>
          </a:p>
        </p:txBody>
      </p:sp>
      <p:sp>
        <p:nvSpPr>
          <p:cNvPr id="38941" name="Line 37"/>
          <p:cNvSpPr>
            <a:spLocks noChangeShapeType="1"/>
          </p:cNvSpPr>
          <p:nvPr/>
        </p:nvSpPr>
        <p:spPr bwMode="auto">
          <a:xfrm flipH="1">
            <a:off x="881063" y="5646738"/>
            <a:ext cx="3048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42" name="Line 38"/>
          <p:cNvSpPr>
            <a:spLocks noChangeShapeType="1"/>
          </p:cNvSpPr>
          <p:nvPr/>
        </p:nvSpPr>
        <p:spPr bwMode="auto">
          <a:xfrm>
            <a:off x="1835150" y="5661025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43" name="Line 39"/>
          <p:cNvSpPr>
            <a:spLocks noChangeShapeType="1"/>
          </p:cNvSpPr>
          <p:nvPr/>
        </p:nvSpPr>
        <p:spPr bwMode="auto">
          <a:xfrm flipH="1" flipV="1">
            <a:off x="3851275" y="5805488"/>
            <a:ext cx="433388" cy="144462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520" name="Rectangle 40"/>
          <p:cNvSpPr>
            <a:spLocks noChangeArrowheads="1"/>
          </p:cNvSpPr>
          <p:nvPr/>
        </p:nvSpPr>
        <p:spPr bwMode="auto">
          <a:xfrm>
            <a:off x="0" y="4724400"/>
            <a:ext cx="3203575" cy="2133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5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Elipse"/>
          <p:cNvSpPr/>
          <p:nvPr/>
        </p:nvSpPr>
        <p:spPr>
          <a:xfrm>
            <a:off x="2428860" y="4500570"/>
            <a:ext cx="2071702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C.CETONICOS</a:t>
            </a:r>
            <a:endParaRPr lang="en-US" dirty="0"/>
          </a:p>
        </p:txBody>
      </p:sp>
      <p:sp>
        <p:nvSpPr>
          <p:cNvPr id="39938" name="Line 43"/>
          <p:cNvSpPr>
            <a:spLocks noChangeShapeType="1"/>
          </p:cNvSpPr>
          <p:nvPr/>
        </p:nvSpPr>
        <p:spPr bwMode="auto">
          <a:xfrm>
            <a:off x="4716463" y="4365625"/>
            <a:ext cx="987425" cy="1079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0" name="Freeform 2"/>
          <p:cNvSpPr>
            <a:spLocks/>
          </p:cNvSpPr>
          <p:nvPr/>
        </p:nvSpPr>
        <p:spPr bwMode="auto">
          <a:xfrm>
            <a:off x="2051050" y="2492375"/>
            <a:ext cx="6353175" cy="2346325"/>
          </a:xfrm>
          <a:custGeom>
            <a:avLst/>
            <a:gdLst>
              <a:gd name="T0" fmla="*/ 2147483647 w 2704"/>
              <a:gd name="T1" fmla="*/ 2147483647 h 1478"/>
              <a:gd name="T2" fmla="*/ 2147483647 w 2704"/>
              <a:gd name="T3" fmla="*/ 2147483647 h 1478"/>
              <a:gd name="T4" fmla="*/ 2147483647 w 2704"/>
              <a:gd name="T5" fmla="*/ 2147483647 h 1478"/>
              <a:gd name="T6" fmla="*/ 2147483647 w 2704"/>
              <a:gd name="T7" fmla="*/ 2147483647 h 1478"/>
              <a:gd name="T8" fmla="*/ 2147483647 w 2704"/>
              <a:gd name="T9" fmla="*/ 2147483647 h 1478"/>
              <a:gd name="T10" fmla="*/ 2147483647 w 2704"/>
              <a:gd name="T11" fmla="*/ 2147483647 h 1478"/>
              <a:gd name="T12" fmla="*/ 2147483647 w 2704"/>
              <a:gd name="T13" fmla="*/ 2147483647 h 1478"/>
              <a:gd name="T14" fmla="*/ 2147483647 w 2704"/>
              <a:gd name="T15" fmla="*/ 2147483647 h 1478"/>
              <a:gd name="T16" fmla="*/ 2147483647 w 2704"/>
              <a:gd name="T17" fmla="*/ 2147483647 h 1478"/>
              <a:gd name="T18" fmla="*/ 2147483647 w 2704"/>
              <a:gd name="T19" fmla="*/ 2147483647 h 1478"/>
              <a:gd name="T20" fmla="*/ 2147483647 w 2704"/>
              <a:gd name="T21" fmla="*/ 2147483647 h 1478"/>
              <a:gd name="T22" fmla="*/ 2147483647 w 2704"/>
              <a:gd name="T23" fmla="*/ 2147483647 h 1478"/>
              <a:gd name="T24" fmla="*/ 2147483647 w 2704"/>
              <a:gd name="T25" fmla="*/ 2147483647 h 1478"/>
              <a:gd name="T26" fmla="*/ 2147483647 w 2704"/>
              <a:gd name="T27" fmla="*/ 2147483647 h 1478"/>
              <a:gd name="T28" fmla="*/ 2147483647 w 2704"/>
              <a:gd name="T29" fmla="*/ 2147483647 h 1478"/>
              <a:gd name="T30" fmla="*/ 2147483647 w 2704"/>
              <a:gd name="T31" fmla="*/ 2147483647 h 1478"/>
              <a:gd name="T32" fmla="*/ 2147483647 w 2704"/>
              <a:gd name="T33" fmla="*/ 2147483647 h 1478"/>
              <a:gd name="T34" fmla="*/ 2147483647 w 2704"/>
              <a:gd name="T35" fmla="*/ 2147483647 h 1478"/>
              <a:gd name="T36" fmla="*/ 2147483647 w 2704"/>
              <a:gd name="T37" fmla="*/ 2147483647 h 1478"/>
              <a:gd name="T38" fmla="*/ 2147483647 w 2704"/>
              <a:gd name="T39" fmla="*/ 2147483647 h 1478"/>
              <a:gd name="T40" fmla="*/ 2147483647 w 2704"/>
              <a:gd name="T41" fmla="*/ 2147483647 h 1478"/>
              <a:gd name="T42" fmla="*/ 2147483647 w 2704"/>
              <a:gd name="T43" fmla="*/ 2147483647 h 1478"/>
              <a:gd name="T44" fmla="*/ 2147483647 w 2704"/>
              <a:gd name="T45" fmla="*/ 2147483647 h 1478"/>
              <a:gd name="T46" fmla="*/ 2147483647 w 2704"/>
              <a:gd name="T47" fmla="*/ 2147483647 h 1478"/>
              <a:gd name="T48" fmla="*/ 2147483647 w 2704"/>
              <a:gd name="T49" fmla="*/ 2147483647 h 1478"/>
              <a:gd name="T50" fmla="*/ 2147483647 w 2704"/>
              <a:gd name="T51" fmla="*/ 2147483647 h 1478"/>
              <a:gd name="T52" fmla="*/ 2147483647 w 2704"/>
              <a:gd name="T53" fmla="*/ 2147483647 h 1478"/>
              <a:gd name="T54" fmla="*/ 2147483647 w 2704"/>
              <a:gd name="T55" fmla="*/ 2147483647 h 1478"/>
              <a:gd name="T56" fmla="*/ 2147483647 w 2704"/>
              <a:gd name="T57" fmla="*/ 2147483647 h 1478"/>
              <a:gd name="T58" fmla="*/ 2147483647 w 2704"/>
              <a:gd name="T59" fmla="*/ 2147483647 h 1478"/>
              <a:gd name="T60" fmla="*/ 2147483647 w 2704"/>
              <a:gd name="T61" fmla="*/ 2147483647 h 1478"/>
              <a:gd name="T62" fmla="*/ 2147483647 w 2704"/>
              <a:gd name="T63" fmla="*/ 2147483647 h 1478"/>
              <a:gd name="T64" fmla="*/ 2147483647 w 2704"/>
              <a:gd name="T65" fmla="*/ 2147483647 h 1478"/>
              <a:gd name="T66" fmla="*/ 2147483647 w 2704"/>
              <a:gd name="T67" fmla="*/ 2147483647 h 1478"/>
              <a:gd name="T68" fmla="*/ 2147483647 w 2704"/>
              <a:gd name="T69" fmla="*/ 2147483647 h 1478"/>
              <a:gd name="T70" fmla="*/ 2147483647 w 2704"/>
              <a:gd name="T71" fmla="*/ 2147483647 h 1478"/>
              <a:gd name="T72" fmla="*/ 2147483647 w 2704"/>
              <a:gd name="T73" fmla="*/ 2147483647 h 1478"/>
              <a:gd name="T74" fmla="*/ 2147483647 w 2704"/>
              <a:gd name="T75" fmla="*/ 2147483647 h 1478"/>
              <a:gd name="T76" fmla="*/ 2147483647 w 2704"/>
              <a:gd name="T77" fmla="*/ 2147483647 h 1478"/>
              <a:gd name="T78" fmla="*/ 2147483647 w 2704"/>
              <a:gd name="T79" fmla="*/ 2147483647 h 1478"/>
              <a:gd name="T80" fmla="*/ 2147483647 w 2704"/>
              <a:gd name="T81" fmla="*/ 2147483647 h 1478"/>
              <a:gd name="T82" fmla="*/ 2147483647 w 2704"/>
              <a:gd name="T83" fmla="*/ 2147483647 h 1478"/>
              <a:gd name="T84" fmla="*/ 2147483647 w 2704"/>
              <a:gd name="T85" fmla="*/ 2147483647 h 1478"/>
              <a:gd name="T86" fmla="*/ 2147483647 w 2704"/>
              <a:gd name="T87" fmla="*/ 2147483647 h 1478"/>
              <a:gd name="T88" fmla="*/ 2147483647 w 2704"/>
              <a:gd name="T89" fmla="*/ 2147483647 h 1478"/>
              <a:gd name="T90" fmla="*/ 2147483647 w 2704"/>
              <a:gd name="T91" fmla="*/ 2147483647 h 1478"/>
              <a:gd name="T92" fmla="*/ 2147483647 w 2704"/>
              <a:gd name="T93" fmla="*/ 2147483647 h 1478"/>
              <a:gd name="T94" fmla="*/ 2147483647 w 2704"/>
              <a:gd name="T95" fmla="*/ 2147483647 h 1478"/>
              <a:gd name="T96" fmla="*/ 2147483647 w 2704"/>
              <a:gd name="T97" fmla="*/ 2147483647 h 1478"/>
              <a:gd name="T98" fmla="*/ 2147483647 w 2704"/>
              <a:gd name="T99" fmla="*/ 2147483647 h 1478"/>
              <a:gd name="T100" fmla="*/ 2147483647 w 2704"/>
              <a:gd name="T101" fmla="*/ 2147483647 h 1478"/>
              <a:gd name="T102" fmla="*/ 2147483647 w 2704"/>
              <a:gd name="T103" fmla="*/ 2147483647 h 1478"/>
              <a:gd name="T104" fmla="*/ 2147483647 w 2704"/>
              <a:gd name="T105" fmla="*/ 2147483647 h 147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04"/>
              <a:gd name="T160" fmla="*/ 0 h 1478"/>
              <a:gd name="T161" fmla="*/ 2704 w 2704"/>
              <a:gd name="T162" fmla="*/ 1478 h 147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04" h="1478">
                <a:moveTo>
                  <a:pt x="52" y="905"/>
                </a:moveTo>
                <a:lnTo>
                  <a:pt x="71" y="837"/>
                </a:lnTo>
                <a:lnTo>
                  <a:pt x="86" y="759"/>
                </a:lnTo>
                <a:lnTo>
                  <a:pt x="101" y="673"/>
                </a:lnTo>
                <a:lnTo>
                  <a:pt x="120" y="584"/>
                </a:lnTo>
                <a:lnTo>
                  <a:pt x="144" y="497"/>
                </a:lnTo>
                <a:lnTo>
                  <a:pt x="176" y="412"/>
                </a:lnTo>
                <a:lnTo>
                  <a:pt x="221" y="336"/>
                </a:lnTo>
                <a:lnTo>
                  <a:pt x="279" y="273"/>
                </a:lnTo>
                <a:lnTo>
                  <a:pt x="355" y="218"/>
                </a:lnTo>
                <a:lnTo>
                  <a:pt x="447" y="168"/>
                </a:lnTo>
                <a:lnTo>
                  <a:pt x="552" y="123"/>
                </a:lnTo>
                <a:lnTo>
                  <a:pt x="665" y="84"/>
                </a:lnTo>
                <a:lnTo>
                  <a:pt x="782" y="52"/>
                </a:lnTo>
                <a:lnTo>
                  <a:pt x="899" y="27"/>
                </a:lnTo>
                <a:lnTo>
                  <a:pt x="1013" y="9"/>
                </a:lnTo>
                <a:lnTo>
                  <a:pt x="1119" y="0"/>
                </a:lnTo>
                <a:lnTo>
                  <a:pt x="1222" y="4"/>
                </a:lnTo>
                <a:lnTo>
                  <a:pt x="1328" y="21"/>
                </a:lnTo>
                <a:lnTo>
                  <a:pt x="1433" y="47"/>
                </a:lnTo>
                <a:lnTo>
                  <a:pt x="1537" y="81"/>
                </a:lnTo>
                <a:lnTo>
                  <a:pt x="1638" y="117"/>
                </a:lnTo>
                <a:lnTo>
                  <a:pt x="1732" y="152"/>
                </a:lnTo>
                <a:lnTo>
                  <a:pt x="1820" y="181"/>
                </a:lnTo>
                <a:lnTo>
                  <a:pt x="1899" y="202"/>
                </a:lnTo>
                <a:lnTo>
                  <a:pt x="1967" y="217"/>
                </a:lnTo>
                <a:lnTo>
                  <a:pt x="2025" y="230"/>
                </a:lnTo>
                <a:lnTo>
                  <a:pt x="2077" y="240"/>
                </a:lnTo>
                <a:lnTo>
                  <a:pt x="2123" y="248"/>
                </a:lnTo>
                <a:lnTo>
                  <a:pt x="2209" y="255"/>
                </a:lnTo>
                <a:lnTo>
                  <a:pt x="2299" y="251"/>
                </a:lnTo>
                <a:lnTo>
                  <a:pt x="2351" y="237"/>
                </a:lnTo>
                <a:lnTo>
                  <a:pt x="2409" y="212"/>
                </a:lnTo>
                <a:lnTo>
                  <a:pt x="2528" y="150"/>
                </a:lnTo>
                <a:lnTo>
                  <a:pt x="2583" y="122"/>
                </a:lnTo>
                <a:lnTo>
                  <a:pt x="2630" y="103"/>
                </a:lnTo>
                <a:lnTo>
                  <a:pt x="2666" y="99"/>
                </a:lnTo>
                <a:lnTo>
                  <a:pt x="2691" y="114"/>
                </a:lnTo>
                <a:lnTo>
                  <a:pt x="2697" y="132"/>
                </a:lnTo>
                <a:lnTo>
                  <a:pt x="2702" y="155"/>
                </a:lnTo>
                <a:lnTo>
                  <a:pt x="2703" y="218"/>
                </a:lnTo>
                <a:lnTo>
                  <a:pt x="2694" y="297"/>
                </a:lnTo>
                <a:lnTo>
                  <a:pt x="2678" y="383"/>
                </a:lnTo>
                <a:lnTo>
                  <a:pt x="2655" y="473"/>
                </a:lnTo>
                <a:lnTo>
                  <a:pt x="2626" y="559"/>
                </a:lnTo>
                <a:lnTo>
                  <a:pt x="2592" y="634"/>
                </a:lnTo>
                <a:lnTo>
                  <a:pt x="2554" y="691"/>
                </a:lnTo>
                <a:lnTo>
                  <a:pt x="2507" y="733"/>
                </a:lnTo>
                <a:lnTo>
                  <a:pt x="2448" y="766"/>
                </a:lnTo>
                <a:lnTo>
                  <a:pt x="2379" y="790"/>
                </a:lnTo>
                <a:lnTo>
                  <a:pt x="2306" y="809"/>
                </a:lnTo>
                <a:lnTo>
                  <a:pt x="2233" y="825"/>
                </a:lnTo>
                <a:lnTo>
                  <a:pt x="2165" y="837"/>
                </a:lnTo>
                <a:lnTo>
                  <a:pt x="2105" y="848"/>
                </a:lnTo>
                <a:lnTo>
                  <a:pt x="2058" y="859"/>
                </a:lnTo>
                <a:lnTo>
                  <a:pt x="2028" y="867"/>
                </a:lnTo>
                <a:lnTo>
                  <a:pt x="2013" y="869"/>
                </a:lnTo>
                <a:lnTo>
                  <a:pt x="2008" y="868"/>
                </a:lnTo>
                <a:lnTo>
                  <a:pt x="2006" y="864"/>
                </a:lnTo>
                <a:lnTo>
                  <a:pt x="2003" y="862"/>
                </a:lnTo>
                <a:lnTo>
                  <a:pt x="1994" y="863"/>
                </a:lnTo>
                <a:lnTo>
                  <a:pt x="1975" y="870"/>
                </a:lnTo>
                <a:lnTo>
                  <a:pt x="1938" y="883"/>
                </a:lnTo>
                <a:lnTo>
                  <a:pt x="1883" y="906"/>
                </a:lnTo>
                <a:lnTo>
                  <a:pt x="1814" y="938"/>
                </a:lnTo>
                <a:lnTo>
                  <a:pt x="1734" y="975"/>
                </a:lnTo>
                <a:lnTo>
                  <a:pt x="1649" y="1016"/>
                </a:lnTo>
                <a:lnTo>
                  <a:pt x="1472" y="1093"/>
                </a:lnTo>
                <a:lnTo>
                  <a:pt x="1390" y="1123"/>
                </a:lnTo>
                <a:lnTo>
                  <a:pt x="1319" y="1144"/>
                </a:lnTo>
                <a:lnTo>
                  <a:pt x="1258" y="1155"/>
                </a:lnTo>
                <a:lnTo>
                  <a:pt x="1201" y="1159"/>
                </a:lnTo>
                <a:lnTo>
                  <a:pt x="1097" y="1149"/>
                </a:lnTo>
                <a:lnTo>
                  <a:pt x="997" y="1134"/>
                </a:lnTo>
                <a:lnTo>
                  <a:pt x="947" y="1132"/>
                </a:lnTo>
                <a:lnTo>
                  <a:pt x="892" y="1134"/>
                </a:lnTo>
                <a:lnTo>
                  <a:pt x="832" y="1142"/>
                </a:lnTo>
                <a:lnTo>
                  <a:pt x="768" y="1152"/>
                </a:lnTo>
                <a:lnTo>
                  <a:pt x="633" y="1177"/>
                </a:lnTo>
                <a:lnTo>
                  <a:pt x="568" y="1192"/>
                </a:lnTo>
                <a:lnTo>
                  <a:pt x="508" y="1208"/>
                </a:lnTo>
                <a:lnTo>
                  <a:pt x="454" y="1224"/>
                </a:lnTo>
                <a:lnTo>
                  <a:pt x="410" y="1242"/>
                </a:lnTo>
                <a:lnTo>
                  <a:pt x="376" y="1262"/>
                </a:lnTo>
                <a:lnTo>
                  <a:pt x="351" y="1285"/>
                </a:lnTo>
                <a:lnTo>
                  <a:pt x="317" y="1334"/>
                </a:lnTo>
                <a:lnTo>
                  <a:pt x="294" y="1383"/>
                </a:lnTo>
                <a:lnTo>
                  <a:pt x="266" y="1419"/>
                </a:lnTo>
                <a:lnTo>
                  <a:pt x="232" y="1441"/>
                </a:lnTo>
                <a:lnTo>
                  <a:pt x="200" y="1455"/>
                </a:lnTo>
                <a:lnTo>
                  <a:pt x="168" y="1463"/>
                </a:lnTo>
                <a:lnTo>
                  <a:pt x="135" y="1465"/>
                </a:lnTo>
                <a:lnTo>
                  <a:pt x="98" y="1470"/>
                </a:lnTo>
                <a:lnTo>
                  <a:pt x="58" y="1477"/>
                </a:lnTo>
                <a:lnTo>
                  <a:pt x="39" y="1474"/>
                </a:lnTo>
                <a:lnTo>
                  <a:pt x="23" y="1465"/>
                </a:lnTo>
                <a:lnTo>
                  <a:pt x="10" y="1447"/>
                </a:lnTo>
                <a:lnTo>
                  <a:pt x="3" y="1419"/>
                </a:lnTo>
                <a:lnTo>
                  <a:pt x="0" y="1374"/>
                </a:lnTo>
                <a:lnTo>
                  <a:pt x="3" y="1315"/>
                </a:lnTo>
                <a:lnTo>
                  <a:pt x="9" y="1243"/>
                </a:lnTo>
                <a:lnTo>
                  <a:pt x="18" y="1167"/>
                </a:lnTo>
                <a:lnTo>
                  <a:pt x="28" y="1089"/>
                </a:lnTo>
                <a:lnTo>
                  <a:pt x="38" y="1017"/>
                </a:lnTo>
                <a:lnTo>
                  <a:pt x="47" y="953"/>
                </a:lnTo>
                <a:lnTo>
                  <a:pt x="52" y="905"/>
                </a:lnTo>
              </a:path>
            </a:pathLst>
          </a:custGeom>
          <a:solidFill>
            <a:srgbClr val="FF3300"/>
          </a:solidFill>
          <a:ln w="508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421688" cy="944562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smtClean="0">
                <a:solidFill>
                  <a:schemeClr val="tx1"/>
                </a:solidFill>
              </a:rPr>
              <a:t>Metabolismo de los Aminoácidos en el Hígado</a:t>
            </a:r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3349625" y="1703388"/>
            <a:ext cx="2727325" cy="469900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Proteinas hepáticas</a:t>
            </a:r>
          </a:p>
        </p:txBody>
      </p:sp>
      <p:sp>
        <p:nvSpPr>
          <p:cNvPr id="39942" name="Rectangle 5"/>
          <p:cNvSpPr>
            <a:spLocks noChangeArrowheads="1"/>
          </p:cNvSpPr>
          <p:nvPr/>
        </p:nvSpPr>
        <p:spPr bwMode="auto">
          <a:xfrm>
            <a:off x="250825" y="1268413"/>
            <a:ext cx="2339975" cy="831639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 dirty="0" smtClean="0">
                <a:solidFill>
                  <a:schemeClr val="bg1"/>
                </a:solidFill>
              </a:rPr>
              <a:t>Nucleótidos</a:t>
            </a:r>
            <a:endParaRPr lang="es-ES_tradnl" sz="2400" b="1" dirty="0">
              <a:solidFill>
                <a:schemeClr val="bg1"/>
              </a:solidFill>
            </a:endParaRPr>
          </a:p>
          <a:p>
            <a:r>
              <a:rPr lang="es-ES_tradnl" sz="2400" b="1" dirty="0" err="1" smtClean="0">
                <a:solidFill>
                  <a:schemeClr val="bg1"/>
                </a:solidFill>
              </a:rPr>
              <a:t>Hemoproteínas</a:t>
            </a:r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39943" name="Rectangle 6"/>
          <p:cNvSpPr>
            <a:spLocks noChangeArrowheads="1"/>
          </p:cNvSpPr>
          <p:nvPr/>
        </p:nvSpPr>
        <p:spPr bwMode="auto">
          <a:xfrm>
            <a:off x="4022725" y="2632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2400">
              <a:latin typeface="Arial" charset="0"/>
            </a:endParaRPr>
          </a:p>
        </p:txBody>
      </p:sp>
      <p:sp>
        <p:nvSpPr>
          <p:cNvPr id="39944" name="Rectangle 7"/>
          <p:cNvSpPr>
            <a:spLocks noChangeArrowheads="1"/>
          </p:cNvSpPr>
          <p:nvPr/>
        </p:nvSpPr>
        <p:spPr bwMode="auto">
          <a:xfrm>
            <a:off x="6659563" y="1268413"/>
            <a:ext cx="2233612" cy="835025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Proteínas plasmáticas</a:t>
            </a:r>
          </a:p>
        </p:txBody>
      </p:sp>
      <p:sp>
        <p:nvSpPr>
          <p:cNvPr id="39945" name="Rectangle 8"/>
          <p:cNvSpPr>
            <a:spLocks noChangeArrowheads="1"/>
          </p:cNvSpPr>
          <p:nvPr/>
        </p:nvSpPr>
        <p:spPr bwMode="auto">
          <a:xfrm>
            <a:off x="2438400" y="3733800"/>
            <a:ext cx="338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Arial" charset="0"/>
            </a:endParaRPr>
          </a:p>
        </p:txBody>
      </p:sp>
      <p:sp>
        <p:nvSpPr>
          <p:cNvPr id="39946" name="Rectangle 9"/>
          <p:cNvSpPr>
            <a:spLocks noChangeArrowheads="1"/>
          </p:cNvSpPr>
          <p:nvPr/>
        </p:nvSpPr>
        <p:spPr bwMode="auto">
          <a:xfrm>
            <a:off x="3492500" y="2924175"/>
            <a:ext cx="2374900" cy="8223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</a:rPr>
              <a:t>Aminoácidos en el hígado</a:t>
            </a:r>
          </a:p>
        </p:txBody>
      </p:sp>
      <p:sp>
        <p:nvSpPr>
          <p:cNvPr id="39947" name="Rectangle 10"/>
          <p:cNvSpPr>
            <a:spLocks noChangeArrowheads="1"/>
          </p:cNvSpPr>
          <p:nvPr/>
        </p:nvSpPr>
        <p:spPr bwMode="auto">
          <a:xfrm>
            <a:off x="6877050" y="3357563"/>
            <a:ext cx="1944688" cy="835025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2400" b="1">
                <a:solidFill>
                  <a:schemeClr val="bg1"/>
                </a:solidFill>
              </a:rPr>
              <a:t>Aminoácidos                       en sangre</a:t>
            </a:r>
          </a:p>
        </p:txBody>
      </p:sp>
      <p:sp>
        <p:nvSpPr>
          <p:cNvPr id="39948" name="Rectangle 11"/>
          <p:cNvSpPr>
            <a:spLocks noChangeArrowheads="1"/>
          </p:cNvSpPr>
          <p:nvPr/>
        </p:nvSpPr>
        <p:spPr bwMode="auto">
          <a:xfrm>
            <a:off x="7019925" y="2349500"/>
            <a:ext cx="1511300" cy="836613"/>
          </a:xfrm>
          <a:prstGeom prst="rect">
            <a:avLst/>
          </a:prstGeom>
          <a:solidFill>
            <a:srgbClr val="ABFFE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Proteínas </a:t>
            </a:r>
          </a:p>
          <a:p>
            <a:r>
              <a:rPr lang="es-ES_tradnl" sz="2400" b="1">
                <a:solidFill>
                  <a:schemeClr val="bg1"/>
                </a:solidFill>
              </a:rPr>
              <a:t>tisulares</a:t>
            </a:r>
          </a:p>
        </p:txBody>
      </p:sp>
      <p:sp>
        <p:nvSpPr>
          <p:cNvPr id="39949" name="Line 12"/>
          <p:cNvSpPr>
            <a:spLocks noChangeShapeType="1"/>
          </p:cNvSpPr>
          <p:nvPr/>
        </p:nvSpPr>
        <p:spPr bwMode="auto">
          <a:xfrm flipV="1">
            <a:off x="4211638" y="2274888"/>
            <a:ext cx="0" cy="792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0" name="Line 13"/>
          <p:cNvSpPr>
            <a:spLocks noChangeShapeType="1"/>
          </p:cNvSpPr>
          <p:nvPr/>
        </p:nvSpPr>
        <p:spPr bwMode="auto">
          <a:xfrm flipV="1">
            <a:off x="5795963" y="1844675"/>
            <a:ext cx="792162" cy="1008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1" name="Line 14"/>
          <p:cNvSpPr>
            <a:spLocks noChangeShapeType="1"/>
          </p:cNvSpPr>
          <p:nvPr/>
        </p:nvSpPr>
        <p:spPr bwMode="auto">
          <a:xfrm flipV="1">
            <a:off x="5940425" y="2781300"/>
            <a:ext cx="1008063" cy="576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2" name="Line 15"/>
          <p:cNvSpPr>
            <a:spLocks noChangeShapeType="1"/>
          </p:cNvSpPr>
          <p:nvPr/>
        </p:nvSpPr>
        <p:spPr bwMode="auto">
          <a:xfrm>
            <a:off x="5940425" y="3573463"/>
            <a:ext cx="792163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3" name="Line 16"/>
          <p:cNvSpPr>
            <a:spLocks noChangeShapeType="1"/>
          </p:cNvSpPr>
          <p:nvPr/>
        </p:nvSpPr>
        <p:spPr bwMode="auto">
          <a:xfrm flipH="1" flipV="1">
            <a:off x="2700338" y="2276475"/>
            <a:ext cx="1096962" cy="792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4" name="Rectangle 19"/>
          <p:cNvSpPr>
            <a:spLocks noChangeArrowheads="1"/>
          </p:cNvSpPr>
          <p:nvPr/>
        </p:nvSpPr>
        <p:spPr bwMode="auto">
          <a:xfrm>
            <a:off x="5292725" y="4508500"/>
            <a:ext cx="9715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NH</a:t>
            </a:r>
            <a:r>
              <a:rPr lang="es-ES_tradnl" sz="2400" b="1" baseline="-25000"/>
              <a:t>3</a:t>
            </a:r>
          </a:p>
        </p:txBody>
      </p:sp>
      <p:sp>
        <p:nvSpPr>
          <p:cNvPr id="39955" name="Line 20"/>
          <p:cNvSpPr>
            <a:spLocks noChangeShapeType="1"/>
          </p:cNvSpPr>
          <p:nvPr/>
        </p:nvSpPr>
        <p:spPr bwMode="auto">
          <a:xfrm>
            <a:off x="6516688" y="4797425"/>
            <a:ext cx="319087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6" name="Rectangle 21"/>
          <p:cNvSpPr>
            <a:spLocks noChangeArrowheads="1"/>
          </p:cNvSpPr>
          <p:nvPr/>
        </p:nvSpPr>
        <p:spPr bwMode="auto">
          <a:xfrm>
            <a:off x="6877050" y="4508500"/>
            <a:ext cx="8651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FF3300"/>
                </a:solidFill>
              </a:rPr>
              <a:t>Urea</a:t>
            </a:r>
          </a:p>
        </p:txBody>
      </p:sp>
      <p:sp>
        <p:nvSpPr>
          <p:cNvPr id="39957" name="Rectangle 22"/>
          <p:cNvSpPr>
            <a:spLocks noChangeArrowheads="1"/>
          </p:cNvSpPr>
          <p:nvPr/>
        </p:nvSpPr>
        <p:spPr bwMode="auto">
          <a:xfrm>
            <a:off x="0" y="4941888"/>
            <a:ext cx="1692275" cy="83502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Glucógeno  en músculo</a:t>
            </a:r>
          </a:p>
        </p:txBody>
      </p:sp>
      <p:sp>
        <p:nvSpPr>
          <p:cNvPr id="39958" name="Rectangle 23"/>
          <p:cNvSpPr>
            <a:spLocks noChangeArrowheads="1"/>
          </p:cNvSpPr>
          <p:nvPr/>
        </p:nvSpPr>
        <p:spPr bwMode="auto">
          <a:xfrm>
            <a:off x="2051050" y="5157788"/>
            <a:ext cx="1246188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/>
              <a:t>Glucosa</a:t>
            </a:r>
          </a:p>
        </p:txBody>
      </p:sp>
      <p:sp>
        <p:nvSpPr>
          <p:cNvPr id="39959" name="Line 24"/>
          <p:cNvSpPr>
            <a:spLocks noChangeShapeType="1"/>
          </p:cNvSpPr>
          <p:nvPr/>
        </p:nvSpPr>
        <p:spPr bwMode="auto">
          <a:xfrm flipH="1">
            <a:off x="3225800" y="5373688"/>
            <a:ext cx="338138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0" name="Line 25"/>
          <p:cNvSpPr>
            <a:spLocks noChangeShapeType="1"/>
          </p:cNvSpPr>
          <p:nvPr/>
        </p:nvSpPr>
        <p:spPr bwMode="auto">
          <a:xfrm flipH="1" flipV="1">
            <a:off x="1692275" y="5373688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1" name="Line 26"/>
          <p:cNvSpPr>
            <a:spLocks noChangeShapeType="1"/>
          </p:cNvSpPr>
          <p:nvPr/>
        </p:nvSpPr>
        <p:spPr bwMode="auto">
          <a:xfrm>
            <a:off x="4284663" y="5734050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2" name="Rectangle 27"/>
          <p:cNvSpPr>
            <a:spLocks noChangeArrowheads="1"/>
          </p:cNvSpPr>
          <p:nvPr/>
        </p:nvSpPr>
        <p:spPr bwMode="auto">
          <a:xfrm>
            <a:off x="1547813" y="6092825"/>
            <a:ext cx="1987550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Acidos grasos</a:t>
            </a:r>
          </a:p>
        </p:txBody>
      </p:sp>
      <p:sp>
        <p:nvSpPr>
          <p:cNvPr id="39963" name="Line 28"/>
          <p:cNvSpPr>
            <a:spLocks noChangeShapeType="1"/>
          </p:cNvSpPr>
          <p:nvPr/>
        </p:nvSpPr>
        <p:spPr bwMode="auto">
          <a:xfrm flipH="1">
            <a:off x="3492500" y="6237288"/>
            <a:ext cx="338138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4" name="Rectangle 29"/>
          <p:cNvSpPr>
            <a:spLocks noChangeArrowheads="1"/>
          </p:cNvSpPr>
          <p:nvPr/>
        </p:nvSpPr>
        <p:spPr bwMode="auto">
          <a:xfrm>
            <a:off x="0" y="6021388"/>
            <a:ext cx="1179513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Lipidos</a:t>
            </a:r>
          </a:p>
        </p:txBody>
      </p:sp>
      <p:sp>
        <p:nvSpPr>
          <p:cNvPr id="39965" name="Line 30"/>
          <p:cNvSpPr>
            <a:spLocks noChangeShapeType="1"/>
          </p:cNvSpPr>
          <p:nvPr/>
        </p:nvSpPr>
        <p:spPr bwMode="auto">
          <a:xfrm flipH="1">
            <a:off x="1116013" y="6237288"/>
            <a:ext cx="450850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6" name="Rectangle 31"/>
          <p:cNvSpPr>
            <a:spLocks noChangeArrowheads="1"/>
          </p:cNvSpPr>
          <p:nvPr/>
        </p:nvSpPr>
        <p:spPr bwMode="auto">
          <a:xfrm>
            <a:off x="8101013" y="5373688"/>
            <a:ext cx="8032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/>
              <a:t>ATP</a:t>
            </a:r>
          </a:p>
        </p:txBody>
      </p:sp>
      <p:sp>
        <p:nvSpPr>
          <p:cNvPr id="39967" name="Rectangle 33"/>
          <p:cNvSpPr>
            <a:spLocks noChangeArrowheads="1"/>
          </p:cNvSpPr>
          <p:nvPr/>
        </p:nvSpPr>
        <p:spPr bwMode="auto">
          <a:xfrm>
            <a:off x="-92075" y="636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2400">
              <a:latin typeface="Arial" charset="0"/>
            </a:endParaRPr>
          </a:p>
        </p:txBody>
      </p:sp>
      <p:sp>
        <p:nvSpPr>
          <p:cNvPr id="39968" name="Line 35"/>
          <p:cNvSpPr>
            <a:spLocks noChangeShapeType="1"/>
          </p:cNvSpPr>
          <p:nvPr/>
        </p:nvSpPr>
        <p:spPr bwMode="auto">
          <a:xfrm>
            <a:off x="7451725" y="5661025"/>
            <a:ext cx="64928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69" name="Rectangle 36"/>
          <p:cNvSpPr>
            <a:spLocks noChangeArrowheads="1"/>
          </p:cNvSpPr>
          <p:nvPr/>
        </p:nvSpPr>
        <p:spPr bwMode="auto">
          <a:xfrm>
            <a:off x="3276600" y="3860800"/>
            <a:ext cx="2663825" cy="4699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DEGRADACION</a:t>
            </a:r>
          </a:p>
        </p:txBody>
      </p:sp>
      <p:sp>
        <p:nvSpPr>
          <p:cNvPr id="39970" name="Oval 37"/>
          <p:cNvSpPr>
            <a:spLocks noChangeArrowheads="1"/>
          </p:cNvSpPr>
          <p:nvPr/>
        </p:nvSpPr>
        <p:spPr bwMode="auto">
          <a:xfrm>
            <a:off x="3576638" y="5013325"/>
            <a:ext cx="1931987" cy="657225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rgbClr val="FF3300"/>
                </a:solidFill>
              </a:rPr>
              <a:t>PIRUVATO</a:t>
            </a:r>
          </a:p>
        </p:txBody>
      </p:sp>
      <p:sp>
        <p:nvSpPr>
          <p:cNvPr id="39971" name="Oval 38"/>
          <p:cNvSpPr>
            <a:spLocks noChangeArrowheads="1"/>
          </p:cNvSpPr>
          <p:nvPr/>
        </p:nvSpPr>
        <p:spPr bwMode="auto">
          <a:xfrm>
            <a:off x="3779838" y="6011863"/>
            <a:ext cx="1931987" cy="657225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endParaRPr lang="es-ES_tradnl" sz="2400" b="1" dirty="0">
              <a:solidFill>
                <a:srgbClr val="FF3300"/>
              </a:solidFill>
            </a:endParaRPr>
          </a:p>
          <a:p>
            <a:pPr algn="ctr"/>
            <a:r>
              <a:rPr lang="es-ES_tradnl" sz="2400" b="1" dirty="0">
                <a:solidFill>
                  <a:srgbClr val="FF3300"/>
                </a:solidFill>
              </a:rPr>
              <a:t>Acetil-CoA</a:t>
            </a:r>
          </a:p>
          <a:p>
            <a:pPr algn="ctr"/>
            <a:endParaRPr lang="es-ES_tradnl" sz="2400" b="1" dirty="0">
              <a:solidFill>
                <a:srgbClr val="FF3300"/>
              </a:solidFill>
            </a:endParaRPr>
          </a:p>
        </p:txBody>
      </p:sp>
      <p:sp>
        <p:nvSpPr>
          <p:cNvPr id="39972" name="Oval 39"/>
          <p:cNvSpPr>
            <a:spLocks noChangeArrowheads="1"/>
          </p:cNvSpPr>
          <p:nvPr/>
        </p:nvSpPr>
        <p:spPr bwMode="auto">
          <a:xfrm>
            <a:off x="5580063" y="5373688"/>
            <a:ext cx="2232025" cy="647700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>
                <a:solidFill>
                  <a:srgbClr val="FF3300"/>
                </a:solidFill>
              </a:rPr>
              <a:t>CICLO KREBS</a:t>
            </a:r>
          </a:p>
        </p:txBody>
      </p:sp>
      <p:sp>
        <p:nvSpPr>
          <p:cNvPr id="39973" name="Line 40"/>
          <p:cNvSpPr>
            <a:spLocks noChangeShapeType="1"/>
          </p:cNvSpPr>
          <p:nvPr/>
        </p:nvSpPr>
        <p:spPr bwMode="auto">
          <a:xfrm flipV="1">
            <a:off x="5651500" y="6021388"/>
            <a:ext cx="744538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74" name="Rectangle 44"/>
          <p:cNvSpPr>
            <a:spLocks noChangeArrowheads="1"/>
          </p:cNvSpPr>
          <p:nvPr/>
        </p:nvSpPr>
        <p:spPr bwMode="auto">
          <a:xfrm>
            <a:off x="323850" y="2636838"/>
            <a:ext cx="1944688" cy="1017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Aminoácidos</a:t>
            </a:r>
          </a:p>
          <a:p>
            <a:pPr>
              <a:spcBef>
                <a:spcPct val="50000"/>
              </a:spcBef>
            </a:pPr>
            <a:r>
              <a:rPr lang="es-ES_tradnl" sz="2400" b="1"/>
              <a:t>DIETA</a:t>
            </a:r>
          </a:p>
        </p:txBody>
      </p:sp>
      <p:sp>
        <p:nvSpPr>
          <p:cNvPr id="39975" name="Line 45"/>
          <p:cNvSpPr>
            <a:spLocks noChangeShapeType="1"/>
          </p:cNvSpPr>
          <p:nvPr/>
        </p:nvSpPr>
        <p:spPr bwMode="auto">
          <a:xfrm>
            <a:off x="2339975" y="3284538"/>
            <a:ext cx="1079500" cy="73025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77" name="Line 47"/>
          <p:cNvSpPr>
            <a:spLocks noChangeShapeType="1"/>
          </p:cNvSpPr>
          <p:nvPr/>
        </p:nvSpPr>
        <p:spPr bwMode="auto">
          <a:xfrm flipV="1">
            <a:off x="2195513" y="3933825"/>
            <a:ext cx="1152525" cy="358775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78" name="AutoShape 49"/>
          <p:cNvSpPr>
            <a:spLocks noChangeArrowheads="1"/>
          </p:cNvSpPr>
          <p:nvPr/>
        </p:nvSpPr>
        <p:spPr bwMode="auto">
          <a:xfrm rot="5943923">
            <a:off x="5880100" y="4137025"/>
            <a:ext cx="288925" cy="3143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1386125961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9979" name="Line 50"/>
          <p:cNvSpPr>
            <a:spLocks noChangeShapeType="1"/>
          </p:cNvSpPr>
          <p:nvPr/>
        </p:nvSpPr>
        <p:spPr bwMode="auto">
          <a:xfrm>
            <a:off x="4572000" y="4437063"/>
            <a:ext cx="0" cy="576262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79" name="Rectangle 51"/>
          <p:cNvSpPr>
            <a:spLocks noChangeArrowheads="1"/>
          </p:cNvSpPr>
          <p:nvPr/>
        </p:nvSpPr>
        <p:spPr bwMode="auto">
          <a:xfrm>
            <a:off x="0" y="4500570"/>
            <a:ext cx="9144000" cy="235743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cxnSp>
        <p:nvCxnSpPr>
          <p:cNvPr id="47" name="46 Conector recto de flecha"/>
          <p:cNvCxnSpPr>
            <a:endCxn id="45" idx="0"/>
          </p:cNvCxnSpPr>
          <p:nvPr/>
        </p:nvCxnSpPr>
        <p:spPr>
          <a:xfrm rot="10800000" flipV="1">
            <a:off x="3464712" y="4286256"/>
            <a:ext cx="392909" cy="214314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76" name="Rectangle 46"/>
          <p:cNvSpPr>
            <a:spLocks noChangeArrowheads="1"/>
          </p:cNvSpPr>
          <p:nvPr/>
        </p:nvSpPr>
        <p:spPr bwMode="auto">
          <a:xfrm>
            <a:off x="179388" y="3789363"/>
            <a:ext cx="1871662" cy="1200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/>
              <a:t>Aminoácidos Proteínas musculares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2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7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3"/>
          <p:cNvSpPr>
            <a:spLocks noChangeArrowheads="1"/>
          </p:cNvSpPr>
          <p:nvPr/>
        </p:nvSpPr>
        <p:spPr bwMode="auto">
          <a:xfrm>
            <a:off x="6143636" y="4643446"/>
            <a:ext cx="3000364" cy="1214446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 dirty="0" smtClean="0">
                <a:solidFill>
                  <a:schemeClr val="bg1"/>
                </a:solidFill>
              </a:rPr>
              <a:t>TEJIDOS </a:t>
            </a:r>
          </a:p>
          <a:p>
            <a:pPr algn="ctr"/>
            <a:r>
              <a:rPr lang="es-ES_tradnl" sz="2400" b="1" dirty="0" smtClean="0">
                <a:solidFill>
                  <a:schemeClr val="bg1"/>
                </a:solidFill>
              </a:rPr>
              <a:t>EXTRAHEPATICOS</a:t>
            </a:r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35842" name="Oval 22"/>
          <p:cNvSpPr>
            <a:spLocks noChangeArrowheads="1"/>
          </p:cNvSpPr>
          <p:nvPr/>
        </p:nvSpPr>
        <p:spPr bwMode="auto">
          <a:xfrm>
            <a:off x="1692275" y="2276475"/>
            <a:ext cx="4657725" cy="3590925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4450"/>
            <a:ext cx="8208962" cy="1008063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smtClean="0">
                <a:solidFill>
                  <a:schemeClr val="bg1"/>
                </a:solidFill>
              </a:rPr>
              <a:t>Síntesis y degradación de trigliceridos en TEJIDO ADIPOSO</a:t>
            </a: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1547813" y="1412875"/>
            <a:ext cx="1825625" cy="70852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 b="1" dirty="0"/>
              <a:t>Glucosa </a:t>
            </a:r>
          </a:p>
          <a:p>
            <a:r>
              <a:rPr lang="es-ES_tradnl" sz="2000" b="1" dirty="0" smtClean="0"/>
              <a:t>(sanguínea)</a:t>
            </a:r>
            <a:endParaRPr lang="es-ES_tradnl" sz="2000" b="1" dirty="0"/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4878388" y="1449388"/>
            <a:ext cx="2765446" cy="70852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s-ES_tradnl" sz="2000" b="1" dirty="0" smtClean="0"/>
              <a:t>VLDL (Del hígado)</a:t>
            </a:r>
          </a:p>
          <a:p>
            <a:r>
              <a:rPr lang="es-ES_tradnl" sz="2000" b="1" dirty="0" smtClean="0"/>
              <a:t>Y QUILOM.(DIETA)</a:t>
            </a:r>
            <a:endParaRPr lang="es-ES_tradnl" sz="2000" b="1" dirty="0"/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1908175" y="2852738"/>
            <a:ext cx="1543050" cy="466725"/>
          </a:xfrm>
          <a:prstGeom prst="rect">
            <a:avLst/>
          </a:prstGeom>
          <a:solidFill>
            <a:srgbClr val="F6CFCE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Glucosa</a:t>
            </a:r>
          </a:p>
        </p:txBody>
      </p:sp>
      <p:sp>
        <p:nvSpPr>
          <p:cNvPr id="35847" name="Rectangle 6"/>
          <p:cNvSpPr>
            <a:spLocks noChangeArrowheads="1"/>
          </p:cNvSpPr>
          <p:nvPr/>
        </p:nvSpPr>
        <p:spPr bwMode="auto">
          <a:xfrm>
            <a:off x="4284663" y="2852738"/>
            <a:ext cx="2087562" cy="466725"/>
          </a:xfrm>
          <a:prstGeom prst="rect">
            <a:avLst/>
          </a:prstGeom>
          <a:solidFill>
            <a:srgbClr val="F6CFCE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Acidos grasos</a:t>
            </a:r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1403350" y="3754438"/>
            <a:ext cx="1873250" cy="466725"/>
          </a:xfrm>
          <a:prstGeom prst="rect">
            <a:avLst/>
          </a:prstGeom>
          <a:solidFill>
            <a:srgbClr val="F6CFCE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Glicerol-3-P</a:t>
            </a:r>
          </a:p>
        </p:txBody>
      </p:sp>
      <p:sp>
        <p:nvSpPr>
          <p:cNvPr id="35849" name="Rectangle 8"/>
          <p:cNvSpPr>
            <a:spLocks noChangeArrowheads="1"/>
          </p:cNvSpPr>
          <p:nvPr/>
        </p:nvSpPr>
        <p:spPr bwMode="auto">
          <a:xfrm>
            <a:off x="4211638" y="3835400"/>
            <a:ext cx="2303462" cy="466725"/>
          </a:xfrm>
          <a:prstGeom prst="rect">
            <a:avLst/>
          </a:prstGeom>
          <a:solidFill>
            <a:srgbClr val="F6CFCE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2400" b="1">
                <a:solidFill>
                  <a:srgbClr val="0000FF"/>
                </a:solidFill>
              </a:rPr>
              <a:t>Acil-CoA</a:t>
            </a:r>
          </a:p>
        </p:txBody>
      </p:sp>
      <p:sp>
        <p:nvSpPr>
          <p:cNvPr id="35850" name="Rectangle 9"/>
          <p:cNvSpPr>
            <a:spLocks noChangeArrowheads="1"/>
          </p:cNvSpPr>
          <p:nvPr/>
        </p:nvSpPr>
        <p:spPr bwMode="auto">
          <a:xfrm>
            <a:off x="2897188" y="4416425"/>
            <a:ext cx="2689225" cy="469900"/>
          </a:xfrm>
          <a:prstGeom prst="rect">
            <a:avLst/>
          </a:prstGeom>
          <a:solidFill>
            <a:srgbClr val="F6CFCE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TRIGLICERIDOS</a:t>
            </a:r>
          </a:p>
        </p:txBody>
      </p:sp>
      <p:sp>
        <p:nvSpPr>
          <p:cNvPr id="35851" name="Rectangle 10"/>
          <p:cNvSpPr>
            <a:spLocks noChangeArrowheads="1"/>
          </p:cNvSpPr>
          <p:nvPr/>
        </p:nvSpPr>
        <p:spPr bwMode="auto">
          <a:xfrm>
            <a:off x="2819400" y="5229225"/>
            <a:ext cx="1295400" cy="457200"/>
          </a:xfrm>
          <a:prstGeom prst="rect">
            <a:avLst/>
          </a:prstGeom>
          <a:solidFill>
            <a:srgbClr val="F6CFCE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Glicerol</a:t>
            </a:r>
          </a:p>
        </p:txBody>
      </p:sp>
      <p:sp>
        <p:nvSpPr>
          <p:cNvPr id="35852" name="Rectangle 11"/>
          <p:cNvSpPr>
            <a:spLocks noChangeArrowheads="1"/>
          </p:cNvSpPr>
          <p:nvPr/>
        </p:nvSpPr>
        <p:spPr bwMode="auto">
          <a:xfrm>
            <a:off x="4114800" y="5205413"/>
            <a:ext cx="1971675" cy="457200"/>
          </a:xfrm>
          <a:prstGeom prst="rect">
            <a:avLst/>
          </a:prstGeom>
          <a:solidFill>
            <a:srgbClr val="F6CFCE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0000FF"/>
                </a:solidFill>
              </a:rPr>
              <a:t>Acidos grasos</a:t>
            </a:r>
          </a:p>
        </p:txBody>
      </p:sp>
      <p:sp>
        <p:nvSpPr>
          <p:cNvPr id="35853" name="Rectangle 12"/>
          <p:cNvSpPr>
            <a:spLocks noChangeArrowheads="1"/>
          </p:cNvSpPr>
          <p:nvPr/>
        </p:nvSpPr>
        <p:spPr bwMode="auto">
          <a:xfrm>
            <a:off x="1403350" y="6127750"/>
            <a:ext cx="1243013" cy="4699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FF3300"/>
                </a:solidFill>
              </a:rPr>
              <a:t>Glicerol</a:t>
            </a:r>
          </a:p>
        </p:txBody>
      </p:sp>
      <p:sp>
        <p:nvSpPr>
          <p:cNvPr id="35854" name="Rectangle 13"/>
          <p:cNvSpPr>
            <a:spLocks noChangeArrowheads="1"/>
          </p:cNvSpPr>
          <p:nvPr/>
        </p:nvSpPr>
        <p:spPr bwMode="auto">
          <a:xfrm>
            <a:off x="5795963" y="5876925"/>
            <a:ext cx="2914650" cy="8350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CC0000"/>
                </a:solidFill>
              </a:rPr>
              <a:t>Complejos ác. graso-</a:t>
            </a:r>
          </a:p>
          <a:p>
            <a:r>
              <a:rPr lang="es-ES_tradnl" sz="2400" b="1">
                <a:solidFill>
                  <a:srgbClr val="CC0000"/>
                </a:solidFill>
              </a:rPr>
              <a:t>albúmina</a:t>
            </a:r>
          </a:p>
        </p:txBody>
      </p:sp>
      <p:sp>
        <p:nvSpPr>
          <p:cNvPr id="35855" name="Line 14"/>
          <p:cNvSpPr>
            <a:spLocks noChangeShapeType="1"/>
          </p:cNvSpPr>
          <p:nvPr/>
        </p:nvSpPr>
        <p:spPr bwMode="auto">
          <a:xfrm>
            <a:off x="2681288" y="2133600"/>
            <a:ext cx="0" cy="685800"/>
          </a:xfrm>
          <a:prstGeom prst="line">
            <a:avLst/>
          </a:prstGeom>
          <a:noFill/>
          <a:ln w="4445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6" name="Line 15"/>
          <p:cNvSpPr>
            <a:spLocks noChangeShapeType="1"/>
          </p:cNvSpPr>
          <p:nvPr/>
        </p:nvSpPr>
        <p:spPr bwMode="auto">
          <a:xfrm>
            <a:off x="5435600" y="2205038"/>
            <a:ext cx="0" cy="609600"/>
          </a:xfrm>
          <a:prstGeom prst="line">
            <a:avLst/>
          </a:prstGeom>
          <a:noFill/>
          <a:ln w="4445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7" name="Line 16"/>
          <p:cNvSpPr>
            <a:spLocks noChangeShapeType="1"/>
          </p:cNvSpPr>
          <p:nvPr/>
        </p:nvSpPr>
        <p:spPr bwMode="auto">
          <a:xfrm>
            <a:off x="2636838" y="3311525"/>
            <a:ext cx="0" cy="3810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8" name="Line 17"/>
          <p:cNvSpPr>
            <a:spLocks noChangeShapeType="1"/>
          </p:cNvSpPr>
          <p:nvPr/>
        </p:nvSpPr>
        <p:spPr bwMode="auto">
          <a:xfrm>
            <a:off x="5118100" y="3235325"/>
            <a:ext cx="0" cy="6096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59" name="Line 18"/>
          <p:cNvSpPr>
            <a:spLocks noChangeShapeType="1"/>
          </p:cNvSpPr>
          <p:nvPr/>
        </p:nvSpPr>
        <p:spPr bwMode="auto">
          <a:xfrm flipH="1">
            <a:off x="2700338" y="5553075"/>
            <a:ext cx="647700" cy="603250"/>
          </a:xfrm>
          <a:prstGeom prst="line">
            <a:avLst/>
          </a:prstGeom>
          <a:noFill/>
          <a:ln w="44450">
            <a:solidFill>
              <a:schemeClr val="tx1"/>
            </a:solidFill>
            <a:prstDash val="sysDot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0" name="Line 19"/>
          <p:cNvSpPr>
            <a:spLocks noChangeShapeType="1"/>
          </p:cNvSpPr>
          <p:nvPr/>
        </p:nvSpPr>
        <p:spPr bwMode="auto">
          <a:xfrm>
            <a:off x="5076825" y="5491163"/>
            <a:ext cx="431800" cy="50482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1" name="Line 20"/>
          <p:cNvSpPr>
            <a:spLocks noChangeShapeType="1"/>
          </p:cNvSpPr>
          <p:nvPr/>
        </p:nvSpPr>
        <p:spPr bwMode="auto">
          <a:xfrm flipH="1">
            <a:off x="3419475" y="4868863"/>
            <a:ext cx="334963" cy="3603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2" name="Line 21"/>
          <p:cNvSpPr>
            <a:spLocks noChangeShapeType="1"/>
          </p:cNvSpPr>
          <p:nvPr/>
        </p:nvSpPr>
        <p:spPr bwMode="auto">
          <a:xfrm>
            <a:off x="4356100" y="4941888"/>
            <a:ext cx="215900" cy="2159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63" name="Oval 23"/>
          <p:cNvSpPr>
            <a:spLocks noChangeArrowheads="1"/>
          </p:cNvSpPr>
          <p:nvPr/>
        </p:nvSpPr>
        <p:spPr bwMode="auto">
          <a:xfrm>
            <a:off x="3563938" y="5997575"/>
            <a:ext cx="1377950" cy="512763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</a:rPr>
              <a:t>HIGADO</a:t>
            </a:r>
          </a:p>
        </p:txBody>
      </p:sp>
      <p:sp>
        <p:nvSpPr>
          <p:cNvPr id="35864" name="AutoShape 24"/>
          <p:cNvSpPr>
            <a:spLocks noChangeArrowheads="1"/>
          </p:cNvSpPr>
          <p:nvPr/>
        </p:nvSpPr>
        <p:spPr bwMode="auto">
          <a:xfrm>
            <a:off x="2911475" y="6161088"/>
            <a:ext cx="585788" cy="152400"/>
          </a:xfrm>
          <a:prstGeom prst="rightArrow">
            <a:avLst>
              <a:gd name="adj1" fmla="val 50000"/>
              <a:gd name="adj2" fmla="val 9609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5865" name="AutoShape 25"/>
          <p:cNvSpPr>
            <a:spLocks noChangeArrowheads="1"/>
          </p:cNvSpPr>
          <p:nvPr/>
        </p:nvSpPr>
        <p:spPr bwMode="auto">
          <a:xfrm>
            <a:off x="4999038" y="6161088"/>
            <a:ext cx="585787" cy="152400"/>
          </a:xfrm>
          <a:prstGeom prst="leftArrow">
            <a:avLst>
              <a:gd name="adj1" fmla="val 50000"/>
              <a:gd name="adj2" fmla="val 9609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1222408" y="4857760"/>
            <a:ext cx="7993062" cy="207167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8" name="27 Flecha arriba"/>
          <p:cNvSpPr/>
          <p:nvPr/>
        </p:nvSpPr>
        <p:spPr>
          <a:xfrm>
            <a:off x="7572396" y="5643578"/>
            <a:ext cx="142876" cy="285752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268538" y="1773238"/>
            <a:ext cx="5111750" cy="1801812"/>
          </a:xfrm>
          <a:prstGeom prst="rect">
            <a:avLst/>
          </a:prstGeom>
          <a:solidFill>
            <a:srgbClr val="ECFA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800" b="1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TRIACILGLICERIDOS</a:t>
            </a:r>
          </a:p>
          <a:p>
            <a:pPr algn="ctr">
              <a:spcBef>
                <a:spcPct val="50000"/>
              </a:spcBef>
              <a:defRPr/>
            </a:pPr>
            <a:endParaRPr lang="es-ES_tradnl" sz="2800" b="1">
              <a:solidFill>
                <a:schemeClr val="tx2">
                  <a:lumMod val="25000"/>
                </a:schemeClr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s-ES_tradnl" sz="2800" b="1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GLICEROL  +   AC. GRASOS</a:t>
            </a:r>
            <a:endParaRPr lang="es-ES" sz="2800" b="1">
              <a:solidFill>
                <a:schemeClr val="tx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4211638" y="2276475"/>
            <a:ext cx="360362" cy="936625"/>
          </a:xfrm>
          <a:prstGeom prst="downArrow">
            <a:avLst>
              <a:gd name="adj1" fmla="val 50000"/>
              <a:gd name="adj2" fmla="val 64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32772" name="Oval 4"/>
          <p:cNvSpPr>
            <a:spLocks noChangeArrowheads="1"/>
          </p:cNvSpPr>
          <p:nvPr/>
        </p:nvSpPr>
        <p:spPr bwMode="auto">
          <a:xfrm>
            <a:off x="4859338" y="2349500"/>
            <a:ext cx="1441450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000" b="1" i="1">
                <a:latin typeface="Arial" charset="0"/>
              </a:rPr>
              <a:t>Lipasas</a:t>
            </a:r>
            <a:endParaRPr lang="es-ES" sz="2000" b="1" i="1">
              <a:latin typeface="Arial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692275" y="3716338"/>
            <a:ext cx="1368425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 b="1" dirty="0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HIGADO</a:t>
            </a:r>
            <a:endParaRPr lang="es-ES" sz="2000" b="1" dirty="0">
              <a:solidFill>
                <a:schemeClr val="tx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508625" y="3716338"/>
            <a:ext cx="3313113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000" b="1" dirty="0">
                <a:solidFill>
                  <a:schemeClr val="tx2">
                    <a:lumMod val="25000"/>
                  </a:schemeClr>
                </a:solidFill>
                <a:latin typeface="Arial" charset="0"/>
              </a:rPr>
              <a:t>HIGADO, MUSCULO, ETC</a:t>
            </a:r>
            <a:endParaRPr lang="es-ES" sz="2000" b="1" dirty="0">
              <a:solidFill>
                <a:schemeClr val="tx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1438" y="4724400"/>
            <a:ext cx="2484437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latin typeface="Arial" charset="0"/>
              </a:rPr>
              <a:t>Gluconeogénesis</a:t>
            </a:r>
            <a:endParaRPr lang="es-ES" sz="2000" b="1">
              <a:latin typeface="Arial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700338" y="4751388"/>
            <a:ext cx="13684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latin typeface="Arial" charset="0"/>
              </a:rPr>
              <a:t>Glicólisis</a:t>
            </a:r>
            <a:endParaRPr lang="es-ES" sz="2000" b="1">
              <a:latin typeface="Arial" charset="0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732588" y="5229225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latin typeface="Arial" charset="0"/>
              </a:rPr>
              <a:t>Acetil- CoA</a:t>
            </a:r>
            <a:endParaRPr lang="es-ES" sz="2000" b="1">
              <a:latin typeface="Arial" charset="0"/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292725" y="4652963"/>
            <a:ext cx="1152525" cy="701675"/>
          </a:xfrm>
          <a:prstGeom prst="rect">
            <a:avLst/>
          </a:prstGeom>
          <a:solidFill>
            <a:srgbClr val="CFFD9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  <a:latin typeface="Arial" charset="0"/>
              </a:rPr>
              <a:t>NADH FADH</a:t>
            </a:r>
            <a:r>
              <a:rPr lang="es-ES_tradnl" sz="2000" b="1" baseline="-25000">
                <a:solidFill>
                  <a:schemeClr val="bg1"/>
                </a:solidFill>
                <a:latin typeface="Arial" charset="0"/>
              </a:rPr>
              <a:t>2</a:t>
            </a:r>
            <a:endParaRPr lang="es-ES" sz="2000" b="1" baseline="-250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3348038" y="5300663"/>
            <a:ext cx="2159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latin typeface="Arial" charset="0"/>
              </a:rPr>
              <a:t>Cadena Respiratoria</a:t>
            </a:r>
            <a:endParaRPr lang="es-ES" sz="2000" b="1">
              <a:latin typeface="Arial" charset="0"/>
            </a:endParaRP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3635375" y="6237288"/>
            <a:ext cx="1368425" cy="396875"/>
          </a:xfrm>
          <a:prstGeom prst="rect">
            <a:avLst/>
          </a:prstGeom>
          <a:solidFill>
            <a:srgbClr val="FFBEA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  <a:latin typeface="Arial" charset="0"/>
              </a:rPr>
              <a:t>ATP</a:t>
            </a:r>
            <a:endParaRPr lang="es-ES" sz="20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6948488" y="6138863"/>
            <a:ext cx="1079500" cy="719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1800" b="1">
                <a:latin typeface="Arial" charset="0"/>
              </a:rPr>
              <a:t>C.Krebs</a:t>
            </a:r>
            <a:endParaRPr lang="es-ES" sz="1800" b="1">
              <a:latin typeface="Arial" charset="0"/>
            </a:endParaRPr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7524750" y="4221163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>
            <a:off x="7524750" y="551656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4" name="Freeform 16"/>
          <p:cNvSpPr>
            <a:spLocks/>
          </p:cNvSpPr>
          <p:nvPr/>
        </p:nvSpPr>
        <p:spPr bwMode="auto">
          <a:xfrm>
            <a:off x="6443663" y="4724400"/>
            <a:ext cx="1008062" cy="360363"/>
          </a:xfrm>
          <a:custGeom>
            <a:avLst/>
            <a:gdLst>
              <a:gd name="T0" fmla="*/ 2147483647 w 635"/>
              <a:gd name="T1" fmla="*/ 0 h 90"/>
              <a:gd name="T2" fmla="*/ 2147483647 w 635"/>
              <a:gd name="T3" fmla="*/ 2147483647 h 90"/>
              <a:gd name="T4" fmla="*/ 0 w 635"/>
              <a:gd name="T5" fmla="*/ 2147483647 h 90"/>
              <a:gd name="T6" fmla="*/ 0 60000 65536"/>
              <a:gd name="T7" fmla="*/ 0 60000 65536"/>
              <a:gd name="T8" fmla="*/ 0 60000 65536"/>
              <a:gd name="T9" fmla="*/ 0 w 635"/>
              <a:gd name="T10" fmla="*/ 0 h 90"/>
              <a:gd name="T11" fmla="*/ 635 w 635"/>
              <a:gd name="T12" fmla="*/ 90 h 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90">
                <a:moveTo>
                  <a:pt x="635" y="0"/>
                </a:moveTo>
                <a:cubicBezTo>
                  <a:pt x="597" y="15"/>
                  <a:pt x="560" y="30"/>
                  <a:pt x="454" y="45"/>
                </a:cubicBezTo>
                <a:cubicBezTo>
                  <a:pt x="348" y="60"/>
                  <a:pt x="76" y="83"/>
                  <a:pt x="0" y="9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85" name="Freeform 17"/>
          <p:cNvSpPr>
            <a:spLocks/>
          </p:cNvSpPr>
          <p:nvPr/>
        </p:nvSpPr>
        <p:spPr bwMode="auto">
          <a:xfrm>
            <a:off x="6156325" y="5373688"/>
            <a:ext cx="792163" cy="1008062"/>
          </a:xfrm>
          <a:custGeom>
            <a:avLst/>
            <a:gdLst>
              <a:gd name="T0" fmla="*/ 2147483647 w 499"/>
              <a:gd name="T1" fmla="*/ 2147483647 h 635"/>
              <a:gd name="T2" fmla="*/ 2147483647 w 499"/>
              <a:gd name="T3" fmla="*/ 2147483647 h 635"/>
              <a:gd name="T4" fmla="*/ 0 w 499"/>
              <a:gd name="T5" fmla="*/ 0 h 635"/>
              <a:gd name="T6" fmla="*/ 0 60000 65536"/>
              <a:gd name="T7" fmla="*/ 0 60000 65536"/>
              <a:gd name="T8" fmla="*/ 0 60000 65536"/>
              <a:gd name="T9" fmla="*/ 0 w 499"/>
              <a:gd name="T10" fmla="*/ 0 h 635"/>
              <a:gd name="T11" fmla="*/ 499 w 499"/>
              <a:gd name="T12" fmla="*/ 635 h 6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9" h="635">
                <a:moveTo>
                  <a:pt x="499" y="635"/>
                </a:moveTo>
                <a:cubicBezTo>
                  <a:pt x="336" y="574"/>
                  <a:pt x="174" y="514"/>
                  <a:pt x="91" y="408"/>
                </a:cubicBezTo>
                <a:cubicBezTo>
                  <a:pt x="8" y="302"/>
                  <a:pt x="15" y="68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86" name="Freeform 18"/>
          <p:cNvSpPr>
            <a:spLocks/>
          </p:cNvSpPr>
          <p:nvPr/>
        </p:nvSpPr>
        <p:spPr bwMode="auto">
          <a:xfrm>
            <a:off x="4522788" y="4870450"/>
            <a:ext cx="769937" cy="503238"/>
          </a:xfrm>
          <a:custGeom>
            <a:avLst/>
            <a:gdLst>
              <a:gd name="T0" fmla="*/ 2147483647 w 485"/>
              <a:gd name="T1" fmla="*/ 2147483647 h 317"/>
              <a:gd name="T2" fmla="*/ 2147483647 w 485"/>
              <a:gd name="T3" fmla="*/ 2147483647 h 317"/>
              <a:gd name="T4" fmla="*/ 2147483647 w 485"/>
              <a:gd name="T5" fmla="*/ 2147483647 h 317"/>
              <a:gd name="T6" fmla="*/ 0 60000 65536"/>
              <a:gd name="T7" fmla="*/ 0 60000 65536"/>
              <a:gd name="T8" fmla="*/ 0 60000 65536"/>
              <a:gd name="T9" fmla="*/ 0 w 485"/>
              <a:gd name="T10" fmla="*/ 0 h 317"/>
              <a:gd name="T11" fmla="*/ 485 w 485"/>
              <a:gd name="T12" fmla="*/ 317 h 3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5" h="317">
                <a:moveTo>
                  <a:pt x="485" y="45"/>
                </a:moveTo>
                <a:cubicBezTo>
                  <a:pt x="318" y="22"/>
                  <a:pt x="152" y="0"/>
                  <a:pt x="76" y="45"/>
                </a:cubicBezTo>
                <a:cubicBezTo>
                  <a:pt x="0" y="90"/>
                  <a:pt x="38" y="272"/>
                  <a:pt x="31" y="31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87" name="Line 19"/>
          <p:cNvSpPr>
            <a:spLocks noChangeShapeType="1"/>
          </p:cNvSpPr>
          <p:nvPr/>
        </p:nvSpPr>
        <p:spPr bwMode="auto">
          <a:xfrm>
            <a:off x="4356100" y="59499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 flipH="1">
            <a:off x="1835150" y="4149725"/>
            <a:ext cx="433388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>
            <a:off x="2627313" y="4149725"/>
            <a:ext cx="28892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46" name="Rectangle 2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497887" cy="1223963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600" smtClean="0"/>
              <a:t>Esquema General de la movilización de Triglicéridos en el Tejido Adiposo</a:t>
            </a:r>
            <a:endParaRPr lang="es-ES" sz="3600" smtClean="0"/>
          </a:p>
        </p:txBody>
      </p:sp>
      <p:sp>
        <p:nvSpPr>
          <p:cNvPr id="32791" name="Freeform 23"/>
          <p:cNvSpPr>
            <a:spLocks/>
          </p:cNvSpPr>
          <p:nvPr/>
        </p:nvSpPr>
        <p:spPr bwMode="auto">
          <a:xfrm>
            <a:off x="2987675" y="3500438"/>
            <a:ext cx="588963" cy="504825"/>
          </a:xfrm>
          <a:custGeom>
            <a:avLst/>
            <a:gdLst>
              <a:gd name="T0" fmla="*/ 2147483647 w 371"/>
              <a:gd name="T1" fmla="*/ 0 h 318"/>
              <a:gd name="T2" fmla="*/ 2147483647 w 371"/>
              <a:gd name="T3" fmla="*/ 2147483647 h 318"/>
              <a:gd name="T4" fmla="*/ 0 w 371"/>
              <a:gd name="T5" fmla="*/ 2147483647 h 318"/>
              <a:gd name="T6" fmla="*/ 0 60000 65536"/>
              <a:gd name="T7" fmla="*/ 0 60000 65536"/>
              <a:gd name="T8" fmla="*/ 0 60000 65536"/>
              <a:gd name="T9" fmla="*/ 0 w 371"/>
              <a:gd name="T10" fmla="*/ 0 h 318"/>
              <a:gd name="T11" fmla="*/ 371 w 371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1" h="318">
                <a:moveTo>
                  <a:pt x="318" y="0"/>
                </a:moveTo>
                <a:cubicBezTo>
                  <a:pt x="344" y="114"/>
                  <a:pt x="371" y="228"/>
                  <a:pt x="318" y="273"/>
                </a:cubicBezTo>
                <a:cubicBezTo>
                  <a:pt x="265" y="318"/>
                  <a:pt x="53" y="273"/>
                  <a:pt x="0" y="273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92" name="Freeform 24"/>
          <p:cNvSpPr>
            <a:spLocks/>
          </p:cNvSpPr>
          <p:nvPr/>
        </p:nvSpPr>
        <p:spPr bwMode="auto">
          <a:xfrm>
            <a:off x="5076825" y="3500438"/>
            <a:ext cx="503238" cy="504825"/>
          </a:xfrm>
          <a:custGeom>
            <a:avLst/>
            <a:gdLst>
              <a:gd name="T0" fmla="*/ 2147483647 w 317"/>
              <a:gd name="T1" fmla="*/ 0 h 318"/>
              <a:gd name="T2" fmla="*/ 2147483647 w 317"/>
              <a:gd name="T3" fmla="*/ 2147483647 h 318"/>
              <a:gd name="T4" fmla="*/ 2147483647 w 317"/>
              <a:gd name="T5" fmla="*/ 2147483647 h 318"/>
              <a:gd name="T6" fmla="*/ 0 60000 65536"/>
              <a:gd name="T7" fmla="*/ 0 60000 65536"/>
              <a:gd name="T8" fmla="*/ 0 60000 65536"/>
              <a:gd name="T9" fmla="*/ 0 w 317"/>
              <a:gd name="T10" fmla="*/ 0 h 318"/>
              <a:gd name="T11" fmla="*/ 317 w 317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7" h="318">
                <a:moveTo>
                  <a:pt x="45" y="0"/>
                </a:moveTo>
                <a:cubicBezTo>
                  <a:pt x="22" y="114"/>
                  <a:pt x="0" y="228"/>
                  <a:pt x="45" y="273"/>
                </a:cubicBezTo>
                <a:cubicBezTo>
                  <a:pt x="90" y="318"/>
                  <a:pt x="279" y="273"/>
                  <a:pt x="317" y="273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32793" name="Text Box 25"/>
          <p:cNvSpPr txBox="1">
            <a:spLocks noChangeArrowheads="1"/>
          </p:cNvSpPr>
          <p:nvPr/>
        </p:nvSpPr>
        <p:spPr bwMode="auto">
          <a:xfrm>
            <a:off x="7596188" y="4508500"/>
            <a:ext cx="1476375" cy="3762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s-ES_tradnl" sz="1800" b="1">
                <a:solidFill>
                  <a:srgbClr val="0000FF"/>
                </a:solidFill>
                <a:latin typeface="Arial" charset="0"/>
              </a:rPr>
              <a:t>-oxidación</a:t>
            </a:r>
            <a:endParaRPr lang="es-ES" sz="1800" b="1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88913"/>
            <a:ext cx="8893175" cy="890587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200" smtClean="0"/>
              <a:t>Metabolismo en el Músculo</a:t>
            </a: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2627313" y="1196975"/>
            <a:ext cx="2632131" cy="120097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 dirty="0" err="1"/>
              <a:t>Glucogeno</a:t>
            </a:r>
            <a:endParaRPr lang="es-ES_tradnl" sz="2400" b="1" dirty="0"/>
          </a:p>
          <a:p>
            <a:r>
              <a:rPr lang="es-ES_tradnl" sz="2400" b="1" dirty="0" smtClean="0"/>
              <a:t>Muscular y</a:t>
            </a:r>
          </a:p>
          <a:p>
            <a:r>
              <a:rPr lang="es-ES_tradnl" sz="2400" b="1" dirty="0" smtClean="0"/>
              <a:t> glucosa </a:t>
            </a:r>
            <a:r>
              <a:rPr lang="es-ES_tradnl" sz="2400" b="1" dirty="0" err="1" smtClean="0"/>
              <a:t>sanguinea</a:t>
            </a:r>
            <a:endParaRPr lang="es-ES_tradnl" sz="2400" b="1" dirty="0"/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5148263" y="1412875"/>
            <a:ext cx="160655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2400" b="1"/>
              <a:t>Lactato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2870200"/>
            <a:ext cx="2566988" cy="1200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 u="sng">
                <a:solidFill>
                  <a:schemeClr val="accent2"/>
                </a:solidFill>
              </a:rPr>
              <a:t>Acidos grasos</a:t>
            </a:r>
          </a:p>
          <a:p>
            <a:r>
              <a:rPr lang="es-ES_tradnl" sz="2400" b="1" u="sng">
                <a:solidFill>
                  <a:schemeClr val="accent2"/>
                </a:solidFill>
              </a:rPr>
              <a:t>Cuerpos cetonicos</a:t>
            </a:r>
          </a:p>
          <a:p>
            <a:r>
              <a:rPr lang="es-ES_tradnl" sz="2400" b="1">
                <a:solidFill>
                  <a:schemeClr val="accent2"/>
                </a:solidFill>
              </a:rPr>
              <a:t>Glucosa en sangre</a:t>
            </a:r>
          </a:p>
        </p:txBody>
      </p:sp>
      <p:sp>
        <p:nvSpPr>
          <p:cNvPr id="40966" name="Rectangle 8"/>
          <p:cNvSpPr>
            <a:spLocks noChangeArrowheads="1"/>
          </p:cNvSpPr>
          <p:nvPr/>
        </p:nvSpPr>
        <p:spPr bwMode="auto">
          <a:xfrm>
            <a:off x="2674938" y="4192588"/>
            <a:ext cx="1266825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ADP+Pi</a:t>
            </a:r>
          </a:p>
        </p:txBody>
      </p:sp>
      <p:sp>
        <p:nvSpPr>
          <p:cNvPr id="40967" name="Rectangle 9"/>
          <p:cNvSpPr>
            <a:spLocks noChangeArrowheads="1"/>
          </p:cNvSpPr>
          <p:nvPr/>
        </p:nvSpPr>
        <p:spPr bwMode="auto">
          <a:xfrm>
            <a:off x="5062538" y="4192588"/>
            <a:ext cx="1103312" cy="4699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ATP</a:t>
            </a:r>
          </a:p>
        </p:txBody>
      </p:sp>
      <p:sp>
        <p:nvSpPr>
          <p:cNvPr id="40968" name="Rectangle 10"/>
          <p:cNvSpPr>
            <a:spLocks noChangeArrowheads="1"/>
          </p:cNvSpPr>
          <p:nvPr/>
        </p:nvSpPr>
        <p:spPr bwMode="auto">
          <a:xfrm>
            <a:off x="3908425" y="5334000"/>
            <a:ext cx="17922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_tradnl" sz="2400" b="1"/>
              <a:t>Contracción</a:t>
            </a:r>
          </a:p>
          <a:p>
            <a:pPr algn="ctr"/>
            <a:r>
              <a:rPr lang="es-ES_tradnl" sz="2400" b="1"/>
              <a:t>muscular</a:t>
            </a:r>
          </a:p>
        </p:txBody>
      </p:sp>
      <p:sp>
        <p:nvSpPr>
          <p:cNvPr id="40969" name="Rectangle 11"/>
          <p:cNvSpPr>
            <a:spLocks noChangeArrowheads="1"/>
          </p:cNvSpPr>
          <p:nvPr/>
        </p:nvSpPr>
        <p:spPr bwMode="auto">
          <a:xfrm>
            <a:off x="6538913" y="3200400"/>
            <a:ext cx="2216150" cy="4572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FF3300"/>
                </a:solidFill>
              </a:rPr>
              <a:t>Fosfocreatina</a:t>
            </a:r>
          </a:p>
        </p:txBody>
      </p:sp>
      <p:sp>
        <p:nvSpPr>
          <p:cNvPr id="40970" name="Rectangle 12"/>
          <p:cNvSpPr>
            <a:spLocks noChangeArrowheads="1"/>
          </p:cNvSpPr>
          <p:nvPr/>
        </p:nvSpPr>
        <p:spPr bwMode="auto">
          <a:xfrm>
            <a:off x="6816725" y="3962400"/>
            <a:ext cx="1511300" cy="461963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Creatina</a:t>
            </a:r>
          </a:p>
        </p:txBody>
      </p:sp>
      <p:sp>
        <p:nvSpPr>
          <p:cNvPr id="40971" name="Rectangle 13"/>
          <p:cNvSpPr>
            <a:spLocks noChangeArrowheads="1"/>
          </p:cNvSpPr>
          <p:nvPr/>
        </p:nvSpPr>
        <p:spPr bwMode="auto">
          <a:xfrm>
            <a:off x="107950" y="1341438"/>
            <a:ext cx="2471738" cy="46672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 u="sng">
                <a:solidFill>
                  <a:srgbClr val="CC0000"/>
                </a:solidFill>
              </a:rPr>
              <a:t>Actividad intensa</a:t>
            </a:r>
          </a:p>
        </p:txBody>
      </p:sp>
      <p:sp>
        <p:nvSpPr>
          <p:cNvPr id="40972" name="Freeform 14"/>
          <p:cNvSpPr>
            <a:spLocks/>
          </p:cNvSpPr>
          <p:nvPr/>
        </p:nvSpPr>
        <p:spPr bwMode="auto">
          <a:xfrm>
            <a:off x="3500430" y="2428867"/>
            <a:ext cx="2733683" cy="685807"/>
          </a:xfrm>
          <a:custGeom>
            <a:avLst/>
            <a:gdLst>
              <a:gd name="T0" fmla="*/ 0 w 1376"/>
              <a:gd name="T1" fmla="*/ 0 h 528"/>
              <a:gd name="T2" fmla="*/ 2147483647 w 1376"/>
              <a:gd name="T3" fmla="*/ 2147483647 h 528"/>
              <a:gd name="T4" fmla="*/ 2147483647 w 1376"/>
              <a:gd name="T5" fmla="*/ 2147483647 h 528"/>
              <a:gd name="T6" fmla="*/ 2147483647 w 1376"/>
              <a:gd name="T7" fmla="*/ 2147483647 h 528"/>
              <a:gd name="T8" fmla="*/ 2147483647 w 1376"/>
              <a:gd name="T9" fmla="*/ 2147483647 h 528"/>
              <a:gd name="T10" fmla="*/ 2147483647 w 1376"/>
              <a:gd name="T11" fmla="*/ 2147483647 h 528"/>
              <a:gd name="T12" fmla="*/ 2147483647 w 1376"/>
              <a:gd name="T13" fmla="*/ 2147483647 h 528"/>
              <a:gd name="T14" fmla="*/ 2147483647 w 1376"/>
              <a:gd name="T15" fmla="*/ 2147483647 h 528"/>
              <a:gd name="T16" fmla="*/ 2147483647 w 1376"/>
              <a:gd name="T17" fmla="*/ 2147483647 h 528"/>
              <a:gd name="T18" fmla="*/ 2147483647 w 1376"/>
              <a:gd name="T19" fmla="*/ 2147483647 h 528"/>
              <a:gd name="T20" fmla="*/ 2147483647 w 1376"/>
              <a:gd name="T21" fmla="*/ 2147483647 h 528"/>
              <a:gd name="T22" fmla="*/ 2147483647 w 1376"/>
              <a:gd name="T23" fmla="*/ 2147483647 h 528"/>
              <a:gd name="T24" fmla="*/ 2147483647 w 1376"/>
              <a:gd name="T25" fmla="*/ 2147483647 h 528"/>
              <a:gd name="T26" fmla="*/ 2147483647 w 1376"/>
              <a:gd name="T27" fmla="*/ 2147483647 h 528"/>
              <a:gd name="T28" fmla="*/ 2147483647 w 1376"/>
              <a:gd name="T29" fmla="*/ 2147483647 h 528"/>
              <a:gd name="T30" fmla="*/ 2147483647 w 1376"/>
              <a:gd name="T31" fmla="*/ 2147483647 h 528"/>
              <a:gd name="T32" fmla="*/ 2147483647 w 1376"/>
              <a:gd name="T33" fmla="*/ 2147483647 h 528"/>
              <a:gd name="T34" fmla="*/ 2147483647 w 1376"/>
              <a:gd name="T35" fmla="*/ 2147483647 h 528"/>
              <a:gd name="T36" fmla="*/ 2147483647 w 1376"/>
              <a:gd name="T37" fmla="*/ 2147483647 h 528"/>
              <a:gd name="T38" fmla="*/ 2147483647 w 1376"/>
              <a:gd name="T39" fmla="*/ 2147483647 h 528"/>
              <a:gd name="T40" fmla="*/ 2147483647 w 1376"/>
              <a:gd name="T41" fmla="*/ 2147483647 h 528"/>
              <a:gd name="T42" fmla="*/ 2147483647 w 1376"/>
              <a:gd name="T43" fmla="*/ 2147483647 h 528"/>
              <a:gd name="T44" fmla="*/ 2147483647 w 1376"/>
              <a:gd name="T45" fmla="*/ 2147483647 h 528"/>
              <a:gd name="T46" fmla="*/ 2147483647 w 1376"/>
              <a:gd name="T47" fmla="*/ 2147483647 h 528"/>
              <a:gd name="T48" fmla="*/ 2147483647 w 1376"/>
              <a:gd name="T49" fmla="*/ 2147483647 h 528"/>
              <a:gd name="T50" fmla="*/ 2147483647 w 1376"/>
              <a:gd name="T51" fmla="*/ 2147483647 h 528"/>
              <a:gd name="T52" fmla="*/ 2147483647 w 1376"/>
              <a:gd name="T53" fmla="*/ 2147483647 h 528"/>
              <a:gd name="T54" fmla="*/ 2147483647 w 1376"/>
              <a:gd name="T55" fmla="*/ 2147483647 h 528"/>
              <a:gd name="T56" fmla="*/ 2147483647 w 1376"/>
              <a:gd name="T57" fmla="*/ 2147483647 h 528"/>
              <a:gd name="T58" fmla="*/ 2147483647 w 1376"/>
              <a:gd name="T59" fmla="*/ 2147483647 h 528"/>
              <a:gd name="T60" fmla="*/ 2147483647 w 1376"/>
              <a:gd name="T61" fmla="*/ 2147483647 h 528"/>
              <a:gd name="T62" fmla="*/ 2147483647 w 1376"/>
              <a:gd name="T63" fmla="*/ 2147483647 h 528"/>
              <a:gd name="T64" fmla="*/ 2147483647 w 1376"/>
              <a:gd name="T65" fmla="*/ 0 h 528"/>
              <a:gd name="T66" fmla="*/ 2147483647 w 1376"/>
              <a:gd name="T67" fmla="*/ 2147483647 h 528"/>
              <a:gd name="T68" fmla="*/ 2147483647 w 1376"/>
              <a:gd name="T69" fmla="*/ 2147483647 h 528"/>
              <a:gd name="T70" fmla="*/ 2147483647 w 1376"/>
              <a:gd name="T71" fmla="*/ 2147483647 h 528"/>
              <a:gd name="T72" fmla="*/ 2147483647 w 1376"/>
              <a:gd name="T73" fmla="*/ 2147483647 h 528"/>
              <a:gd name="T74" fmla="*/ 2147483647 w 1376"/>
              <a:gd name="T75" fmla="*/ 2147483647 h 528"/>
              <a:gd name="T76" fmla="*/ 2147483647 w 1376"/>
              <a:gd name="T77" fmla="*/ 2147483647 h 528"/>
              <a:gd name="T78" fmla="*/ 2147483647 w 1376"/>
              <a:gd name="T79" fmla="*/ 2147483647 h 528"/>
              <a:gd name="T80" fmla="*/ 2147483647 w 1376"/>
              <a:gd name="T81" fmla="*/ 2147483647 h 528"/>
              <a:gd name="T82" fmla="*/ 2147483647 w 1376"/>
              <a:gd name="T83" fmla="*/ 2147483647 h 528"/>
              <a:gd name="T84" fmla="*/ 2147483647 w 1376"/>
              <a:gd name="T85" fmla="*/ 2147483647 h 528"/>
              <a:gd name="T86" fmla="*/ 2147483647 w 1376"/>
              <a:gd name="T87" fmla="*/ 2147483647 h 528"/>
              <a:gd name="T88" fmla="*/ 2147483647 w 1376"/>
              <a:gd name="T89" fmla="*/ 2147483647 h 528"/>
              <a:gd name="T90" fmla="*/ 2147483647 w 1376"/>
              <a:gd name="T91" fmla="*/ 2147483647 h 528"/>
              <a:gd name="T92" fmla="*/ 2147483647 w 1376"/>
              <a:gd name="T93" fmla="*/ 2147483647 h 528"/>
              <a:gd name="T94" fmla="*/ 2147483647 w 1376"/>
              <a:gd name="T95" fmla="*/ 2147483647 h 528"/>
              <a:gd name="T96" fmla="*/ 2147483647 w 1376"/>
              <a:gd name="T97" fmla="*/ 2147483647 h 528"/>
              <a:gd name="T98" fmla="*/ 2147483647 w 1376"/>
              <a:gd name="T99" fmla="*/ 2147483647 h 528"/>
              <a:gd name="T100" fmla="*/ 2147483647 w 1376"/>
              <a:gd name="T101" fmla="*/ 2147483647 h 528"/>
              <a:gd name="T102" fmla="*/ 2147483647 w 1376"/>
              <a:gd name="T103" fmla="*/ 2147483647 h 528"/>
              <a:gd name="T104" fmla="*/ 2147483647 w 1376"/>
              <a:gd name="T105" fmla="*/ 2147483647 h 528"/>
              <a:gd name="T106" fmla="*/ 2147483647 w 1376"/>
              <a:gd name="T107" fmla="*/ 2147483647 h 528"/>
              <a:gd name="T108" fmla="*/ 2147483647 w 1376"/>
              <a:gd name="T109" fmla="*/ 2147483647 h 528"/>
              <a:gd name="T110" fmla="*/ 2147483647 w 1376"/>
              <a:gd name="T111" fmla="*/ 2147483647 h 528"/>
              <a:gd name="T112" fmla="*/ 2147483647 w 1376"/>
              <a:gd name="T113" fmla="*/ 2147483647 h 528"/>
              <a:gd name="T114" fmla="*/ 2147483647 w 1376"/>
              <a:gd name="T115" fmla="*/ 2147483647 h 528"/>
              <a:gd name="T116" fmla="*/ 2147483647 w 1376"/>
              <a:gd name="T117" fmla="*/ 2147483647 h 528"/>
              <a:gd name="T118" fmla="*/ 2147483647 w 1376"/>
              <a:gd name="T119" fmla="*/ 0 h 52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376"/>
              <a:gd name="T181" fmla="*/ 0 h 528"/>
              <a:gd name="T182" fmla="*/ 1376 w 1376"/>
              <a:gd name="T183" fmla="*/ 528 h 52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376" h="528">
                <a:moveTo>
                  <a:pt x="0" y="0"/>
                </a:moveTo>
                <a:lnTo>
                  <a:pt x="3" y="53"/>
                </a:lnTo>
                <a:lnTo>
                  <a:pt x="12" y="106"/>
                </a:lnTo>
                <a:lnTo>
                  <a:pt x="26" y="156"/>
                </a:lnTo>
                <a:lnTo>
                  <a:pt x="45" y="205"/>
                </a:lnTo>
                <a:lnTo>
                  <a:pt x="69" y="251"/>
                </a:lnTo>
                <a:lnTo>
                  <a:pt x="97" y="294"/>
                </a:lnTo>
                <a:lnTo>
                  <a:pt x="130" y="335"/>
                </a:lnTo>
                <a:lnTo>
                  <a:pt x="167" y="372"/>
                </a:lnTo>
                <a:lnTo>
                  <a:pt x="207" y="407"/>
                </a:lnTo>
                <a:lnTo>
                  <a:pt x="250" y="437"/>
                </a:lnTo>
                <a:lnTo>
                  <a:pt x="297" y="463"/>
                </a:lnTo>
                <a:lnTo>
                  <a:pt x="346" y="486"/>
                </a:lnTo>
                <a:lnTo>
                  <a:pt x="399" y="503"/>
                </a:lnTo>
                <a:lnTo>
                  <a:pt x="453" y="517"/>
                </a:lnTo>
                <a:lnTo>
                  <a:pt x="509" y="524"/>
                </a:lnTo>
                <a:lnTo>
                  <a:pt x="568" y="527"/>
                </a:lnTo>
                <a:lnTo>
                  <a:pt x="686" y="527"/>
                </a:lnTo>
                <a:lnTo>
                  <a:pt x="734" y="525"/>
                </a:lnTo>
                <a:lnTo>
                  <a:pt x="781" y="519"/>
                </a:lnTo>
                <a:lnTo>
                  <a:pt x="828" y="510"/>
                </a:lnTo>
                <a:lnTo>
                  <a:pt x="873" y="498"/>
                </a:lnTo>
                <a:lnTo>
                  <a:pt x="916" y="482"/>
                </a:lnTo>
                <a:lnTo>
                  <a:pt x="957" y="463"/>
                </a:lnTo>
                <a:lnTo>
                  <a:pt x="1035" y="415"/>
                </a:lnTo>
                <a:lnTo>
                  <a:pt x="1103" y="357"/>
                </a:lnTo>
                <a:lnTo>
                  <a:pt x="1160" y="289"/>
                </a:lnTo>
                <a:lnTo>
                  <a:pt x="1184" y="251"/>
                </a:lnTo>
                <a:lnTo>
                  <a:pt x="1205" y="212"/>
                </a:lnTo>
                <a:lnTo>
                  <a:pt x="1223" y="171"/>
                </a:lnTo>
                <a:lnTo>
                  <a:pt x="1236" y="127"/>
                </a:lnTo>
                <a:lnTo>
                  <a:pt x="1375" y="127"/>
                </a:lnTo>
                <a:lnTo>
                  <a:pt x="1194" y="0"/>
                </a:lnTo>
                <a:lnTo>
                  <a:pt x="978" y="127"/>
                </a:lnTo>
                <a:lnTo>
                  <a:pt x="1118" y="127"/>
                </a:lnTo>
                <a:lnTo>
                  <a:pt x="1089" y="205"/>
                </a:lnTo>
                <a:lnTo>
                  <a:pt x="1050" y="277"/>
                </a:lnTo>
                <a:lnTo>
                  <a:pt x="999" y="342"/>
                </a:lnTo>
                <a:lnTo>
                  <a:pt x="939" y="398"/>
                </a:lnTo>
                <a:lnTo>
                  <a:pt x="871" y="445"/>
                </a:lnTo>
                <a:lnTo>
                  <a:pt x="795" y="483"/>
                </a:lnTo>
                <a:lnTo>
                  <a:pt x="713" y="509"/>
                </a:lnTo>
                <a:lnTo>
                  <a:pt x="627" y="524"/>
                </a:lnTo>
                <a:lnTo>
                  <a:pt x="626" y="524"/>
                </a:lnTo>
                <a:lnTo>
                  <a:pt x="573" y="517"/>
                </a:lnTo>
                <a:lnTo>
                  <a:pt x="522" y="505"/>
                </a:lnTo>
                <a:lnTo>
                  <a:pt x="472" y="488"/>
                </a:lnTo>
                <a:lnTo>
                  <a:pt x="426" y="468"/>
                </a:lnTo>
                <a:lnTo>
                  <a:pt x="381" y="444"/>
                </a:lnTo>
                <a:lnTo>
                  <a:pt x="339" y="417"/>
                </a:lnTo>
                <a:lnTo>
                  <a:pt x="300" y="386"/>
                </a:lnTo>
                <a:lnTo>
                  <a:pt x="264" y="353"/>
                </a:lnTo>
                <a:lnTo>
                  <a:pt x="232" y="316"/>
                </a:lnTo>
                <a:lnTo>
                  <a:pt x="203" y="277"/>
                </a:lnTo>
                <a:lnTo>
                  <a:pt x="179" y="235"/>
                </a:lnTo>
                <a:lnTo>
                  <a:pt x="158" y="191"/>
                </a:lnTo>
                <a:lnTo>
                  <a:pt x="141" y="146"/>
                </a:lnTo>
                <a:lnTo>
                  <a:pt x="129" y="99"/>
                </a:lnTo>
                <a:lnTo>
                  <a:pt x="121" y="50"/>
                </a:lnTo>
                <a:lnTo>
                  <a:pt x="119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40973" name="Freeform 15"/>
          <p:cNvSpPr>
            <a:spLocks/>
          </p:cNvSpPr>
          <p:nvPr/>
        </p:nvSpPr>
        <p:spPr bwMode="auto">
          <a:xfrm>
            <a:off x="3328988" y="3124200"/>
            <a:ext cx="2697162" cy="915988"/>
          </a:xfrm>
          <a:custGeom>
            <a:avLst/>
            <a:gdLst>
              <a:gd name="T0" fmla="*/ 2147483647 w 1286"/>
              <a:gd name="T1" fmla="*/ 2147483647 h 577"/>
              <a:gd name="T2" fmla="*/ 2147483647 w 1286"/>
              <a:gd name="T3" fmla="*/ 2147483647 h 577"/>
              <a:gd name="T4" fmla="*/ 2147483647 w 1286"/>
              <a:gd name="T5" fmla="*/ 2147483647 h 577"/>
              <a:gd name="T6" fmla="*/ 2147483647 w 1286"/>
              <a:gd name="T7" fmla="*/ 2147483647 h 577"/>
              <a:gd name="T8" fmla="*/ 2147483647 w 1286"/>
              <a:gd name="T9" fmla="*/ 2147483647 h 577"/>
              <a:gd name="T10" fmla="*/ 2147483647 w 1286"/>
              <a:gd name="T11" fmla="*/ 2147483647 h 577"/>
              <a:gd name="T12" fmla="*/ 2147483647 w 1286"/>
              <a:gd name="T13" fmla="*/ 2147483647 h 577"/>
              <a:gd name="T14" fmla="*/ 2147483647 w 1286"/>
              <a:gd name="T15" fmla="*/ 2147483647 h 577"/>
              <a:gd name="T16" fmla="*/ 2147483647 w 1286"/>
              <a:gd name="T17" fmla="*/ 0 h 577"/>
              <a:gd name="T18" fmla="*/ 2147483647 w 1286"/>
              <a:gd name="T19" fmla="*/ 2147483647 h 577"/>
              <a:gd name="T20" fmla="*/ 2147483647 w 1286"/>
              <a:gd name="T21" fmla="*/ 2147483647 h 577"/>
              <a:gd name="T22" fmla="*/ 2147483647 w 1286"/>
              <a:gd name="T23" fmla="*/ 2147483647 h 577"/>
              <a:gd name="T24" fmla="*/ 2147483647 w 1286"/>
              <a:gd name="T25" fmla="*/ 2147483647 h 577"/>
              <a:gd name="T26" fmla="*/ 2147483647 w 1286"/>
              <a:gd name="T27" fmla="*/ 2147483647 h 577"/>
              <a:gd name="T28" fmla="*/ 2147483647 w 1286"/>
              <a:gd name="T29" fmla="*/ 2147483647 h 577"/>
              <a:gd name="T30" fmla="*/ 2147483647 w 1286"/>
              <a:gd name="T31" fmla="*/ 2147483647 h 577"/>
              <a:gd name="T32" fmla="*/ 2147483647 w 1286"/>
              <a:gd name="T33" fmla="*/ 2147483647 h 577"/>
              <a:gd name="T34" fmla="*/ 2147483647 w 1286"/>
              <a:gd name="T35" fmla="*/ 2147483647 h 577"/>
              <a:gd name="T36" fmla="*/ 2147483647 w 1286"/>
              <a:gd name="T37" fmla="*/ 2147483647 h 577"/>
              <a:gd name="T38" fmla="*/ 2147483647 w 1286"/>
              <a:gd name="T39" fmla="*/ 2147483647 h 577"/>
              <a:gd name="T40" fmla="*/ 2147483647 w 1286"/>
              <a:gd name="T41" fmla="*/ 2147483647 h 577"/>
              <a:gd name="T42" fmla="*/ 2147483647 w 1286"/>
              <a:gd name="T43" fmla="*/ 2147483647 h 577"/>
              <a:gd name="T44" fmla="*/ 2147483647 w 1286"/>
              <a:gd name="T45" fmla="*/ 2147483647 h 577"/>
              <a:gd name="T46" fmla="*/ 2147483647 w 1286"/>
              <a:gd name="T47" fmla="*/ 2147483647 h 577"/>
              <a:gd name="T48" fmla="*/ 2147483647 w 1286"/>
              <a:gd name="T49" fmla="*/ 2147483647 h 577"/>
              <a:gd name="T50" fmla="*/ 2147483647 w 1286"/>
              <a:gd name="T51" fmla="*/ 2147483647 h 577"/>
              <a:gd name="T52" fmla="*/ 2147483647 w 1286"/>
              <a:gd name="T53" fmla="*/ 2147483647 h 577"/>
              <a:gd name="T54" fmla="*/ 2147483647 w 1286"/>
              <a:gd name="T55" fmla="*/ 2147483647 h 577"/>
              <a:gd name="T56" fmla="*/ 2147483647 w 1286"/>
              <a:gd name="T57" fmla="*/ 2147483647 h 577"/>
              <a:gd name="T58" fmla="*/ 2147483647 w 1286"/>
              <a:gd name="T59" fmla="*/ 2147483647 h 577"/>
              <a:gd name="T60" fmla="*/ 2147483647 w 1286"/>
              <a:gd name="T61" fmla="*/ 2147483647 h 577"/>
              <a:gd name="T62" fmla="*/ 2147483647 w 1286"/>
              <a:gd name="T63" fmla="*/ 2147483647 h 577"/>
              <a:gd name="T64" fmla="*/ 2147483647 w 1286"/>
              <a:gd name="T65" fmla="*/ 2147483647 h 57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286"/>
              <a:gd name="T100" fmla="*/ 0 h 577"/>
              <a:gd name="T101" fmla="*/ 1286 w 1286"/>
              <a:gd name="T102" fmla="*/ 577 h 57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286" h="577">
                <a:moveTo>
                  <a:pt x="0" y="576"/>
                </a:moveTo>
                <a:lnTo>
                  <a:pt x="3" y="517"/>
                </a:lnTo>
                <a:lnTo>
                  <a:pt x="11" y="460"/>
                </a:lnTo>
                <a:lnTo>
                  <a:pt x="23" y="405"/>
                </a:lnTo>
                <a:lnTo>
                  <a:pt x="41" y="352"/>
                </a:lnTo>
                <a:lnTo>
                  <a:pt x="63" y="302"/>
                </a:lnTo>
                <a:lnTo>
                  <a:pt x="89" y="254"/>
                </a:lnTo>
                <a:lnTo>
                  <a:pt x="119" y="210"/>
                </a:lnTo>
                <a:lnTo>
                  <a:pt x="152" y="169"/>
                </a:lnTo>
                <a:lnTo>
                  <a:pt x="189" y="132"/>
                </a:lnTo>
                <a:lnTo>
                  <a:pt x="229" y="98"/>
                </a:lnTo>
                <a:lnTo>
                  <a:pt x="272" y="69"/>
                </a:lnTo>
                <a:lnTo>
                  <a:pt x="317" y="45"/>
                </a:lnTo>
                <a:lnTo>
                  <a:pt x="365" y="26"/>
                </a:lnTo>
                <a:lnTo>
                  <a:pt x="414" y="12"/>
                </a:lnTo>
                <a:lnTo>
                  <a:pt x="466" y="3"/>
                </a:lnTo>
                <a:lnTo>
                  <a:pt x="519" y="0"/>
                </a:lnTo>
                <a:lnTo>
                  <a:pt x="593" y="0"/>
                </a:lnTo>
                <a:lnTo>
                  <a:pt x="639" y="2"/>
                </a:lnTo>
                <a:lnTo>
                  <a:pt x="683" y="9"/>
                </a:lnTo>
                <a:lnTo>
                  <a:pt x="727" y="20"/>
                </a:lnTo>
                <a:lnTo>
                  <a:pt x="769" y="34"/>
                </a:lnTo>
                <a:lnTo>
                  <a:pt x="810" y="53"/>
                </a:lnTo>
                <a:lnTo>
                  <a:pt x="848" y="74"/>
                </a:lnTo>
                <a:lnTo>
                  <a:pt x="885" y="100"/>
                </a:lnTo>
                <a:lnTo>
                  <a:pt x="920" y="129"/>
                </a:lnTo>
                <a:lnTo>
                  <a:pt x="952" y="160"/>
                </a:lnTo>
                <a:lnTo>
                  <a:pt x="983" y="195"/>
                </a:lnTo>
                <a:lnTo>
                  <a:pt x="1035" y="273"/>
                </a:lnTo>
                <a:lnTo>
                  <a:pt x="1056" y="316"/>
                </a:lnTo>
                <a:lnTo>
                  <a:pt x="1075" y="360"/>
                </a:lnTo>
                <a:lnTo>
                  <a:pt x="1090" y="408"/>
                </a:lnTo>
                <a:lnTo>
                  <a:pt x="1101" y="456"/>
                </a:lnTo>
                <a:lnTo>
                  <a:pt x="1285" y="456"/>
                </a:lnTo>
                <a:lnTo>
                  <a:pt x="1076" y="576"/>
                </a:lnTo>
                <a:lnTo>
                  <a:pt x="844" y="456"/>
                </a:lnTo>
                <a:lnTo>
                  <a:pt x="1027" y="456"/>
                </a:lnTo>
                <a:lnTo>
                  <a:pt x="1017" y="410"/>
                </a:lnTo>
                <a:lnTo>
                  <a:pt x="1003" y="365"/>
                </a:lnTo>
                <a:lnTo>
                  <a:pt x="966" y="282"/>
                </a:lnTo>
                <a:lnTo>
                  <a:pt x="918" y="207"/>
                </a:lnTo>
                <a:lnTo>
                  <a:pt x="860" y="142"/>
                </a:lnTo>
                <a:lnTo>
                  <a:pt x="794" y="87"/>
                </a:lnTo>
                <a:lnTo>
                  <a:pt x="758" y="65"/>
                </a:lnTo>
                <a:lnTo>
                  <a:pt x="720" y="45"/>
                </a:lnTo>
                <a:lnTo>
                  <a:pt x="681" y="29"/>
                </a:lnTo>
                <a:lnTo>
                  <a:pt x="641" y="16"/>
                </a:lnTo>
                <a:lnTo>
                  <a:pt x="599" y="7"/>
                </a:lnTo>
                <a:lnTo>
                  <a:pt x="556" y="2"/>
                </a:lnTo>
                <a:lnTo>
                  <a:pt x="506" y="8"/>
                </a:lnTo>
                <a:lnTo>
                  <a:pt x="458" y="20"/>
                </a:lnTo>
                <a:lnTo>
                  <a:pt x="411" y="37"/>
                </a:lnTo>
                <a:lnTo>
                  <a:pt x="366" y="58"/>
                </a:lnTo>
                <a:lnTo>
                  <a:pt x="324" y="83"/>
                </a:lnTo>
                <a:lnTo>
                  <a:pt x="284" y="113"/>
                </a:lnTo>
                <a:lnTo>
                  <a:pt x="247" y="147"/>
                </a:lnTo>
                <a:lnTo>
                  <a:pt x="214" y="184"/>
                </a:lnTo>
                <a:lnTo>
                  <a:pt x="183" y="224"/>
                </a:lnTo>
                <a:lnTo>
                  <a:pt x="155" y="267"/>
                </a:lnTo>
                <a:lnTo>
                  <a:pt x="131" y="314"/>
                </a:lnTo>
                <a:lnTo>
                  <a:pt x="111" y="362"/>
                </a:lnTo>
                <a:lnTo>
                  <a:pt x="95" y="413"/>
                </a:lnTo>
                <a:lnTo>
                  <a:pt x="84" y="466"/>
                </a:lnTo>
                <a:lnTo>
                  <a:pt x="77" y="520"/>
                </a:lnTo>
                <a:lnTo>
                  <a:pt x="74" y="576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2593975" y="3141663"/>
            <a:ext cx="3827463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5" name="Line 17"/>
          <p:cNvSpPr>
            <a:spLocks noChangeShapeType="1"/>
          </p:cNvSpPr>
          <p:nvPr/>
        </p:nvSpPr>
        <p:spPr bwMode="auto">
          <a:xfrm>
            <a:off x="7620000" y="3581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76" name="Oval 18"/>
          <p:cNvSpPr>
            <a:spLocks noChangeArrowheads="1"/>
          </p:cNvSpPr>
          <p:nvPr/>
        </p:nvSpPr>
        <p:spPr bwMode="auto">
          <a:xfrm>
            <a:off x="7791450" y="3576638"/>
            <a:ext cx="717550" cy="390525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>
                <a:solidFill>
                  <a:schemeClr val="bg1"/>
                </a:solidFill>
              </a:rPr>
              <a:t>ATP</a:t>
            </a:r>
          </a:p>
        </p:txBody>
      </p:sp>
      <p:sp>
        <p:nvSpPr>
          <p:cNvPr id="40977" name="AutoShape 19"/>
          <p:cNvSpPr>
            <a:spLocks noChangeArrowheads="1"/>
          </p:cNvSpPr>
          <p:nvPr/>
        </p:nvSpPr>
        <p:spPr bwMode="auto">
          <a:xfrm>
            <a:off x="7653338" y="3652838"/>
            <a:ext cx="214312" cy="238125"/>
          </a:xfrm>
          <a:prstGeom prst="rightArrow">
            <a:avLst>
              <a:gd name="adj1" fmla="val 50000"/>
              <a:gd name="adj2" fmla="val 25009"/>
            </a:avLst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0978" name="Freeform 20"/>
          <p:cNvSpPr>
            <a:spLocks/>
          </p:cNvSpPr>
          <p:nvPr/>
        </p:nvSpPr>
        <p:spPr bwMode="auto">
          <a:xfrm>
            <a:off x="3573463" y="4660900"/>
            <a:ext cx="2251075" cy="611188"/>
          </a:xfrm>
          <a:custGeom>
            <a:avLst/>
            <a:gdLst>
              <a:gd name="T0" fmla="*/ 2147483647 w 1073"/>
              <a:gd name="T1" fmla="*/ 2147483647 h 385"/>
              <a:gd name="T2" fmla="*/ 2147483647 w 1073"/>
              <a:gd name="T3" fmla="*/ 2147483647 h 385"/>
              <a:gd name="T4" fmla="*/ 2147483647 w 1073"/>
              <a:gd name="T5" fmla="*/ 2147483647 h 385"/>
              <a:gd name="T6" fmla="*/ 2147483647 w 1073"/>
              <a:gd name="T7" fmla="*/ 2147483647 h 385"/>
              <a:gd name="T8" fmla="*/ 2147483647 w 1073"/>
              <a:gd name="T9" fmla="*/ 2147483647 h 385"/>
              <a:gd name="T10" fmla="*/ 2147483647 w 1073"/>
              <a:gd name="T11" fmla="*/ 2147483647 h 385"/>
              <a:gd name="T12" fmla="*/ 2147483647 w 1073"/>
              <a:gd name="T13" fmla="*/ 2147483647 h 385"/>
              <a:gd name="T14" fmla="*/ 2147483647 w 1073"/>
              <a:gd name="T15" fmla="*/ 2147483647 h 385"/>
              <a:gd name="T16" fmla="*/ 2147483647 w 1073"/>
              <a:gd name="T17" fmla="*/ 2147483647 h 385"/>
              <a:gd name="T18" fmla="*/ 2147483647 w 1073"/>
              <a:gd name="T19" fmla="*/ 2147483647 h 385"/>
              <a:gd name="T20" fmla="*/ 2147483647 w 1073"/>
              <a:gd name="T21" fmla="*/ 2147483647 h 385"/>
              <a:gd name="T22" fmla="*/ 2147483647 w 1073"/>
              <a:gd name="T23" fmla="*/ 2147483647 h 385"/>
              <a:gd name="T24" fmla="*/ 2147483647 w 1073"/>
              <a:gd name="T25" fmla="*/ 2147483647 h 385"/>
              <a:gd name="T26" fmla="*/ 2147483647 w 1073"/>
              <a:gd name="T27" fmla="*/ 2147483647 h 385"/>
              <a:gd name="T28" fmla="*/ 2147483647 w 1073"/>
              <a:gd name="T29" fmla="*/ 2147483647 h 385"/>
              <a:gd name="T30" fmla="*/ 2147483647 w 1073"/>
              <a:gd name="T31" fmla="*/ 2147483647 h 385"/>
              <a:gd name="T32" fmla="*/ 2147483647 w 1073"/>
              <a:gd name="T33" fmla="*/ 2147483647 h 385"/>
              <a:gd name="T34" fmla="*/ 2147483647 w 1073"/>
              <a:gd name="T35" fmla="*/ 2147483647 h 385"/>
              <a:gd name="T36" fmla="*/ 2147483647 w 1073"/>
              <a:gd name="T37" fmla="*/ 2147483647 h 385"/>
              <a:gd name="T38" fmla="*/ 2147483647 w 1073"/>
              <a:gd name="T39" fmla="*/ 2147483647 h 385"/>
              <a:gd name="T40" fmla="*/ 2147483647 w 1073"/>
              <a:gd name="T41" fmla="*/ 2147483647 h 385"/>
              <a:gd name="T42" fmla="*/ 2147483647 w 1073"/>
              <a:gd name="T43" fmla="*/ 2147483647 h 385"/>
              <a:gd name="T44" fmla="*/ 2147483647 w 1073"/>
              <a:gd name="T45" fmla="*/ 2147483647 h 385"/>
              <a:gd name="T46" fmla="*/ 2147483647 w 1073"/>
              <a:gd name="T47" fmla="*/ 2147483647 h 385"/>
              <a:gd name="T48" fmla="*/ 2147483647 w 1073"/>
              <a:gd name="T49" fmla="*/ 2147483647 h 385"/>
              <a:gd name="T50" fmla="*/ 2147483647 w 1073"/>
              <a:gd name="T51" fmla="*/ 2147483647 h 385"/>
              <a:gd name="T52" fmla="*/ 2147483647 w 1073"/>
              <a:gd name="T53" fmla="*/ 2147483647 h 385"/>
              <a:gd name="T54" fmla="*/ 2147483647 w 1073"/>
              <a:gd name="T55" fmla="*/ 2147483647 h 385"/>
              <a:gd name="T56" fmla="*/ 2147483647 w 1073"/>
              <a:gd name="T57" fmla="*/ 2147483647 h 385"/>
              <a:gd name="T58" fmla="*/ 2147483647 w 1073"/>
              <a:gd name="T59" fmla="*/ 2147483647 h 385"/>
              <a:gd name="T60" fmla="*/ 2147483647 w 1073"/>
              <a:gd name="T61" fmla="*/ 2147483647 h 385"/>
              <a:gd name="T62" fmla="*/ 2147483647 w 1073"/>
              <a:gd name="T63" fmla="*/ 2147483647 h 385"/>
              <a:gd name="T64" fmla="*/ 0 w 1073"/>
              <a:gd name="T65" fmla="*/ 0 h 38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073"/>
              <a:gd name="T100" fmla="*/ 0 h 385"/>
              <a:gd name="T101" fmla="*/ 1073 w 1073"/>
              <a:gd name="T102" fmla="*/ 385 h 38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073" h="385">
                <a:moveTo>
                  <a:pt x="1072" y="24"/>
                </a:moveTo>
                <a:lnTo>
                  <a:pt x="1061" y="42"/>
                </a:lnTo>
                <a:lnTo>
                  <a:pt x="1046" y="66"/>
                </a:lnTo>
                <a:lnTo>
                  <a:pt x="1030" y="96"/>
                </a:lnTo>
                <a:lnTo>
                  <a:pt x="1011" y="128"/>
                </a:lnTo>
                <a:lnTo>
                  <a:pt x="989" y="161"/>
                </a:lnTo>
                <a:lnTo>
                  <a:pt x="964" y="193"/>
                </a:lnTo>
                <a:lnTo>
                  <a:pt x="935" y="223"/>
                </a:lnTo>
                <a:lnTo>
                  <a:pt x="904" y="248"/>
                </a:lnTo>
                <a:lnTo>
                  <a:pt x="869" y="271"/>
                </a:lnTo>
                <a:lnTo>
                  <a:pt x="828" y="294"/>
                </a:lnTo>
                <a:lnTo>
                  <a:pt x="783" y="316"/>
                </a:lnTo>
                <a:lnTo>
                  <a:pt x="736" y="337"/>
                </a:lnTo>
                <a:lnTo>
                  <a:pt x="688" y="355"/>
                </a:lnTo>
                <a:lnTo>
                  <a:pt x="639" y="369"/>
                </a:lnTo>
                <a:lnTo>
                  <a:pt x="591" y="379"/>
                </a:lnTo>
                <a:lnTo>
                  <a:pt x="544" y="384"/>
                </a:lnTo>
                <a:lnTo>
                  <a:pt x="498" y="384"/>
                </a:lnTo>
                <a:lnTo>
                  <a:pt x="450" y="379"/>
                </a:lnTo>
                <a:lnTo>
                  <a:pt x="402" y="370"/>
                </a:lnTo>
                <a:lnTo>
                  <a:pt x="354" y="358"/>
                </a:lnTo>
                <a:lnTo>
                  <a:pt x="306" y="343"/>
                </a:lnTo>
                <a:lnTo>
                  <a:pt x="262" y="324"/>
                </a:lnTo>
                <a:lnTo>
                  <a:pt x="221" y="303"/>
                </a:lnTo>
                <a:lnTo>
                  <a:pt x="184" y="280"/>
                </a:lnTo>
                <a:lnTo>
                  <a:pt x="152" y="252"/>
                </a:lnTo>
                <a:lnTo>
                  <a:pt x="122" y="217"/>
                </a:lnTo>
                <a:lnTo>
                  <a:pt x="96" y="179"/>
                </a:lnTo>
                <a:lnTo>
                  <a:pt x="72" y="138"/>
                </a:lnTo>
                <a:lnTo>
                  <a:pt x="51" y="97"/>
                </a:lnTo>
                <a:lnTo>
                  <a:pt x="32" y="59"/>
                </a:lnTo>
                <a:lnTo>
                  <a:pt x="15" y="26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FF33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40979" name="Rectangle 21"/>
          <p:cNvSpPr>
            <a:spLocks noChangeArrowheads="1"/>
          </p:cNvSpPr>
          <p:nvPr/>
        </p:nvSpPr>
        <p:spPr bwMode="auto">
          <a:xfrm>
            <a:off x="6372225" y="5445125"/>
            <a:ext cx="1700237" cy="46230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 dirty="0" smtClean="0">
                <a:solidFill>
                  <a:schemeClr val="bg1"/>
                </a:solidFill>
              </a:rPr>
              <a:t>Glicólisis</a:t>
            </a:r>
            <a:endParaRPr lang="es-ES_tradnl" sz="2400" b="1" dirty="0">
              <a:solidFill>
                <a:schemeClr val="bg1"/>
              </a:solidFill>
            </a:endParaRPr>
          </a:p>
        </p:txBody>
      </p:sp>
      <p:sp>
        <p:nvSpPr>
          <p:cNvPr id="40980" name="Line 22"/>
          <p:cNvSpPr>
            <a:spLocks noChangeShapeType="1"/>
          </p:cNvSpPr>
          <p:nvPr/>
        </p:nvSpPr>
        <p:spPr bwMode="auto">
          <a:xfrm>
            <a:off x="5813425" y="5791200"/>
            <a:ext cx="30162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81" name="Line 23"/>
          <p:cNvSpPr>
            <a:spLocks noChangeShapeType="1"/>
          </p:cNvSpPr>
          <p:nvPr/>
        </p:nvSpPr>
        <p:spPr bwMode="auto">
          <a:xfrm flipH="1">
            <a:off x="2987675" y="5734050"/>
            <a:ext cx="100647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82" name="Rectangle 24"/>
          <p:cNvSpPr>
            <a:spLocks noChangeArrowheads="1"/>
          </p:cNvSpPr>
          <p:nvPr/>
        </p:nvSpPr>
        <p:spPr bwMode="auto">
          <a:xfrm>
            <a:off x="34925" y="5229225"/>
            <a:ext cx="2879725" cy="10175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- CICLO DE CORI</a:t>
            </a:r>
          </a:p>
          <a:p>
            <a:pPr>
              <a:spcBef>
                <a:spcPct val="50000"/>
              </a:spcBef>
            </a:pPr>
            <a:r>
              <a:rPr lang="es-ES_tradnl" sz="2400" b="1"/>
              <a:t>- CICLO GLU-ALA</a:t>
            </a:r>
          </a:p>
        </p:txBody>
      </p:sp>
      <p:sp>
        <p:nvSpPr>
          <p:cNvPr id="40983" name="Rectangle 25"/>
          <p:cNvSpPr>
            <a:spLocks noChangeArrowheads="1"/>
          </p:cNvSpPr>
          <p:nvPr/>
        </p:nvSpPr>
        <p:spPr bwMode="auto">
          <a:xfrm>
            <a:off x="6372225" y="4652963"/>
            <a:ext cx="2471738" cy="46672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 u="sng">
                <a:solidFill>
                  <a:srgbClr val="CC0000"/>
                </a:solidFill>
              </a:rPr>
              <a:t>Actividad intensa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5900" y="2293938"/>
            <a:ext cx="3527425" cy="461962"/>
          </a:xfrm>
          <a:prstGeom prst="rect">
            <a:avLst/>
          </a:prstGeom>
          <a:solidFill>
            <a:srgbClr val="F6CFCE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Actividad ligera o </a:t>
            </a:r>
            <a:r>
              <a:rPr lang="es-ES_tradnl" sz="2400" b="1" u="sng">
                <a:solidFill>
                  <a:schemeClr val="bg1"/>
                </a:solidFill>
              </a:rPr>
              <a:t>reposo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443663" y="2852738"/>
            <a:ext cx="100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CO</a:t>
            </a:r>
            <a:r>
              <a:rPr lang="es-ES_tradnl" sz="2400" b="1" baseline="-250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52" grpId="0" animBg="1"/>
      <p:bldP spid="14339" grpId="0" animBg="1"/>
      <p:bldP spid="1434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769225" cy="1254125"/>
          </a:xfrm>
          <a:gradFill rotWithShape="1">
            <a:gsLst>
              <a:gs pos="0">
                <a:srgbClr val="00684C"/>
              </a:gs>
              <a:gs pos="50000">
                <a:srgbClr val="00E0A5"/>
              </a:gs>
              <a:gs pos="100000">
                <a:srgbClr val="00684C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600" smtClean="0"/>
              <a:t>Fuentes de energía en Cerebro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839788" y="2211388"/>
            <a:ext cx="2552700" cy="46355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Cuerpos cetónicos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335588" y="2058988"/>
            <a:ext cx="715962" cy="463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/>
              <a:t>CO</a:t>
            </a:r>
            <a:r>
              <a:rPr lang="es-ES_tradnl" sz="2400" baseline="-25000"/>
              <a:t>2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539750" y="3429000"/>
            <a:ext cx="1246188" cy="4699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Glucosa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2744788" y="3887788"/>
            <a:ext cx="1266825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/>
              <a:t>ADP+Pi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5292725" y="3933825"/>
            <a:ext cx="806450" cy="4699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rgbClr val="CC0000"/>
                </a:solidFill>
              </a:rPr>
              <a:t>ATP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2411413" y="5084763"/>
            <a:ext cx="66976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/>
              <a:t>- Transporte electrogénico por la Na</a:t>
            </a:r>
            <a:r>
              <a:rPr lang="es-ES_tradnl" sz="2400" b="1" baseline="30000"/>
              <a:t>+ </a:t>
            </a:r>
            <a:r>
              <a:rPr lang="es-ES_tradnl" sz="2400" b="1"/>
              <a:t>K</a:t>
            </a:r>
            <a:r>
              <a:rPr lang="es-ES_tradnl" sz="2400" b="1" baseline="30000"/>
              <a:t>+</a:t>
            </a:r>
            <a:r>
              <a:rPr lang="es-ES_tradnl" sz="2400" b="1"/>
              <a:t> ATPasa</a:t>
            </a:r>
          </a:p>
          <a:p>
            <a:r>
              <a:rPr lang="es-ES_tradnl" sz="2400" b="1"/>
              <a:t>- Metabolismo celular</a:t>
            </a:r>
          </a:p>
        </p:txBody>
      </p:sp>
      <p:sp>
        <p:nvSpPr>
          <p:cNvPr id="41993" name="Freeform 9"/>
          <p:cNvSpPr>
            <a:spLocks/>
          </p:cNvSpPr>
          <p:nvPr/>
        </p:nvSpPr>
        <p:spPr bwMode="auto">
          <a:xfrm>
            <a:off x="3429000" y="2667000"/>
            <a:ext cx="2124075" cy="611188"/>
          </a:xfrm>
          <a:custGeom>
            <a:avLst/>
            <a:gdLst>
              <a:gd name="T0" fmla="*/ 0 w 1338"/>
              <a:gd name="T1" fmla="*/ 0 h 385"/>
              <a:gd name="T2" fmla="*/ 2147483647 w 1338"/>
              <a:gd name="T3" fmla="*/ 2147483647 h 385"/>
              <a:gd name="T4" fmla="*/ 2147483647 w 1338"/>
              <a:gd name="T5" fmla="*/ 2147483647 h 385"/>
              <a:gd name="T6" fmla="*/ 2147483647 w 1338"/>
              <a:gd name="T7" fmla="*/ 2147483647 h 385"/>
              <a:gd name="T8" fmla="*/ 2147483647 w 1338"/>
              <a:gd name="T9" fmla="*/ 2147483647 h 385"/>
              <a:gd name="T10" fmla="*/ 2147483647 w 1338"/>
              <a:gd name="T11" fmla="*/ 2147483647 h 385"/>
              <a:gd name="T12" fmla="*/ 2147483647 w 1338"/>
              <a:gd name="T13" fmla="*/ 2147483647 h 385"/>
              <a:gd name="T14" fmla="*/ 2147483647 w 1338"/>
              <a:gd name="T15" fmla="*/ 2147483647 h 385"/>
              <a:gd name="T16" fmla="*/ 2147483647 w 1338"/>
              <a:gd name="T17" fmla="*/ 2147483647 h 385"/>
              <a:gd name="T18" fmla="*/ 2147483647 w 1338"/>
              <a:gd name="T19" fmla="*/ 2147483647 h 385"/>
              <a:gd name="T20" fmla="*/ 2147483647 w 1338"/>
              <a:gd name="T21" fmla="*/ 2147483647 h 385"/>
              <a:gd name="T22" fmla="*/ 2147483647 w 1338"/>
              <a:gd name="T23" fmla="*/ 2147483647 h 385"/>
              <a:gd name="T24" fmla="*/ 2147483647 w 1338"/>
              <a:gd name="T25" fmla="*/ 2147483647 h 385"/>
              <a:gd name="T26" fmla="*/ 2147483647 w 1338"/>
              <a:gd name="T27" fmla="*/ 2147483647 h 385"/>
              <a:gd name="T28" fmla="*/ 2147483647 w 1338"/>
              <a:gd name="T29" fmla="*/ 2147483647 h 385"/>
              <a:gd name="T30" fmla="*/ 2147483647 w 1338"/>
              <a:gd name="T31" fmla="*/ 2147483647 h 385"/>
              <a:gd name="T32" fmla="*/ 2147483647 w 1338"/>
              <a:gd name="T33" fmla="*/ 2147483647 h 385"/>
              <a:gd name="T34" fmla="*/ 2147483647 w 1338"/>
              <a:gd name="T35" fmla="*/ 2147483647 h 385"/>
              <a:gd name="T36" fmla="*/ 2147483647 w 1338"/>
              <a:gd name="T37" fmla="*/ 2147483647 h 385"/>
              <a:gd name="T38" fmla="*/ 2147483647 w 1338"/>
              <a:gd name="T39" fmla="*/ 2147483647 h 385"/>
              <a:gd name="T40" fmla="*/ 2147483647 w 1338"/>
              <a:gd name="T41" fmla="*/ 2147483647 h 385"/>
              <a:gd name="T42" fmla="*/ 2147483647 w 1338"/>
              <a:gd name="T43" fmla="*/ 2147483647 h 385"/>
              <a:gd name="T44" fmla="*/ 2147483647 w 1338"/>
              <a:gd name="T45" fmla="*/ 2147483647 h 385"/>
              <a:gd name="T46" fmla="*/ 2147483647 w 1338"/>
              <a:gd name="T47" fmla="*/ 2147483647 h 385"/>
              <a:gd name="T48" fmla="*/ 2147483647 w 1338"/>
              <a:gd name="T49" fmla="*/ 2147483647 h 385"/>
              <a:gd name="T50" fmla="*/ 2147483647 w 1338"/>
              <a:gd name="T51" fmla="*/ 2147483647 h 385"/>
              <a:gd name="T52" fmla="*/ 2147483647 w 1338"/>
              <a:gd name="T53" fmla="*/ 2147483647 h 385"/>
              <a:gd name="T54" fmla="*/ 2147483647 w 1338"/>
              <a:gd name="T55" fmla="*/ 2147483647 h 385"/>
              <a:gd name="T56" fmla="*/ 2147483647 w 1338"/>
              <a:gd name="T57" fmla="*/ 0 h 385"/>
              <a:gd name="T58" fmla="*/ 2147483647 w 1338"/>
              <a:gd name="T59" fmla="*/ 2147483647 h 385"/>
              <a:gd name="T60" fmla="*/ 2147483647 w 1338"/>
              <a:gd name="T61" fmla="*/ 2147483647 h 385"/>
              <a:gd name="T62" fmla="*/ 2147483647 w 1338"/>
              <a:gd name="T63" fmla="*/ 2147483647 h 385"/>
              <a:gd name="T64" fmla="*/ 2147483647 w 1338"/>
              <a:gd name="T65" fmla="*/ 2147483647 h 385"/>
              <a:gd name="T66" fmla="*/ 2147483647 w 1338"/>
              <a:gd name="T67" fmla="*/ 2147483647 h 385"/>
              <a:gd name="T68" fmla="*/ 2147483647 w 1338"/>
              <a:gd name="T69" fmla="*/ 2147483647 h 385"/>
              <a:gd name="T70" fmla="*/ 2147483647 w 1338"/>
              <a:gd name="T71" fmla="*/ 2147483647 h 385"/>
              <a:gd name="T72" fmla="*/ 2147483647 w 1338"/>
              <a:gd name="T73" fmla="*/ 2147483647 h 385"/>
              <a:gd name="T74" fmla="*/ 2147483647 w 1338"/>
              <a:gd name="T75" fmla="*/ 2147483647 h 385"/>
              <a:gd name="T76" fmla="*/ 2147483647 w 1338"/>
              <a:gd name="T77" fmla="*/ 2147483647 h 385"/>
              <a:gd name="T78" fmla="*/ 2147483647 w 1338"/>
              <a:gd name="T79" fmla="*/ 2147483647 h 385"/>
              <a:gd name="T80" fmla="*/ 2147483647 w 1338"/>
              <a:gd name="T81" fmla="*/ 2147483647 h 385"/>
              <a:gd name="T82" fmla="*/ 2147483647 w 1338"/>
              <a:gd name="T83" fmla="*/ 2147483647 h 385"/>
              <a:gd name="T84" fmla="*/ 2147483647 w 1338"/>
              <a:gd name="T85" fmla="*/ 2147483647 h 385"/>
              <a:gd name="T86" fmla="*/ 2147483647 w 1338"/>
              <a:gd name="T87" fmla="*/ 2147483647 h 385"/>
              <a:gd name="T88" fmla="*/ 2147483647 w 1338"/>
              <a:gd name="T89" fmla="*/ 2147483647 h 385"/>
              <a:gd name="T90" fmla="*/ 2147483647 w 1338"/>
              <a:gd name="T91" fmla="*/ 2147483647 h 385"/>
              <a:gd name="T92" fmla="*/ 2147483647 w 1338"/>
              <a:gd name="T93" fmla="*/ 2147483647 h 385"/>
              <a:gd name="T94" fmla="*/ 2147483647 w 1338"/>
              <a:gd name="T95" fmla="*/ 2147483647 h 385"/>
              <a:gd name="T96" fmla="*/ 2147483647 w 1338"/>
              <a:gd name="T97" fmla="*/ 2147483647 h 385"/>
              <a:gd name="T98" fmla="*/ 2147483647 w 1338"/>
              <a:gd name="T99" fmla="*/ 2147483647 h 385"/>
              <a:gd name="T100" fmla="*/ 2147483647 w 1338"/>
              <a:gd name="T101" fmla="*/ 2147483647 h 385"/>
              <a:gd name="T102" fmla="*/ 2147483647 w 1338"/>
              <a:gd name="T103" fmla="*/ 0 h 3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338"/>
              <a:gd name="T157" fmla="*/ 0 h 385"/>
              <a:gd name="T158" fmla="*/ 1338 w 1338"/>
              <a:gd name="T159" fmla="*/ 385 h 38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338" h="385">
                <a:moveTo>
                  <a:pt x="0" y="0"/>
                </a:moveTo>
                <a:lnTo>
                  <a:pt x="3" y="39"/>
                </a:lnTo>
                <a:lnTo>
                  <a:pt x="12" y="78"/>
                </a:lnTo>
                <a:lnTo>
                  <a:pt x="25" y="115"/>
                </a:lnTo>
                <a:lnTo>
                  <a:pt x="43" y="150"/>
                </a:lnTo>
                <a:lnTo>
                  <a:pt x="66" y="183"/>
                </a:lnTo>
                <a:lnTo>
                  <a:pt x="94" y="215"/>
                </a:lnTo>
                <a:lnTo>
                  <a:pt x="126" y="245"/>
                </a:lnTo>
                <a:lnTo>
                  <a:pt x="161" y="272"/>
                </a:lnTo>
                <a:lnTo>
                  <a:pt x="199" y="296"/>
                </a:lnTo>
                <a:lnTo>
                  <a:pt x="242" y="319"/>
                </a:lnTo>
                <a:lnTo>
                  <a:pt x="287" y="338"/>
                </a:lnTo>
                <a:lnTo>
                  <a:pt x="335" y="354"/>
                </a:lnTo>
                <a:lnTo>
                  <a:pt x="385" y="367"/>
                </a:lnTo>
                <a:lnTo>
                  <a:pt x="437" y="376"/>
                </a:lnTo>
                <a:lnTo>
                  <a:pt x="491" y="382"/>
                </a:lnTo>
                <a:lnTo>
                  <a:pt x="547" y="384"/>
                </a:lnTo>
                <a:lnTo>
                  <a:pt x="706" y="384"/>
                </a:lnTo>
                <a:lnTo>
                  <a:pt x="783" y="380"/>
                </a:lnTo>
                <a:lnTo>
                  <a:pt x="858" y="369"/>
                </a:lnTo>
                <a:lnTo>
                  <a:pt x="929" y="350"/>
                </a:lnTo>
                <a:lnTo>
                  <a:pt x="996" y="326"/>
                </a:lnTo>
                <a:lnTo>
                  <a:pt x="1057" y="294"/>
                </a:lnTo>
                <a:lnTo>
                  <a:pt x="1112" y="257"/>
                </a:lnTo>
                <a:lnTo>
                  <a:pt x="1159" y="215"/>
                </a:lnTo>
                <a:lnTo>
                  <a:pt x="1198" y="168"/>
                </a:lnTo>
                <a:lnTo>
                  <a:pt x="1337" y="168"/>
                </a:lnTo>
                <a:lnTo>
                  <a:pt x="1174" y="0"/>
                </a:lnTo>
                <a:lnTo>
                  <a:pt x="900" y="168"/>
                </a:lnTo>
                <a:lnTo>
                  <a:pt x="1039" y="168"/>
                </a:lnTo>
                <a:lnTo>
                  <a:pt x="1006" y="209"/>
                </a:lnTo>
                <a:lnTo>
                  <a:pt x="967" y="247"/>
                </a:lnTo>
                <a:lnTo>
                  <a:pt x="921" y="280"/>
                </a:lnTo>
                <a:lnTo>
                  <a:pt x="870" y="310"/>
                </a:lnTo>
                <a:lnTo>
                  <a:pt x="815" y="335"/>
                </a:lnTo>
                <a:lnTo>
                  <a:pt x="756" y="355"/>
                </a:lnTo>
                <a:lnTo>
                  <a:pt x="692" y="371"/>
                </a:lnTo>
                <a:lnTo>
                  <a:pt x="627" y="380"/>
                </a:lnTo>
                <a:lnTo>
                  <a:pt x="529" y="364"/>
                </a:lnTo>
                <a:lnTo>
                  <a:pt x="441" y="336"/>
                </a:lnTo>
                <a:lnTo>
                  <a:pt x="361" y="298"/>
                </a:lnTo>
                <a:lnTo>
                  <a:pt x="292" y="252"/>
                </a:lnTo>
                <a:lnTo>
                  <a:pt x="262" y="225"/>
                </a:lnTo>
                <a:lnTo>
                  <a:pt x="236" y="197"/>
                </a:lnTo>
                <a:lnTo>
                  <a:pt x="213" y="167"/>
                </a:lnTo>
                <a:lnTo>
                  <a:pt x="194" y="136"/>
                </a:lnTo>
                <a:lnTo>
                  <a:pt x="179" y="103"/>
                </a:lnTo>
                <a:lnTo>
                  <a:pt x="168" y="70"/>
                </a:lnTo>
                <a:lnTo>
                  <a:pt x="161" y="36"/>
                </a:lnTo>
                <a:lnTo>
                  <a:pt x="159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41994" name="Freeform 10"/>
          <p:cNvSpPr>
            <a:spLocks/>
          </p:cNvSpPr>
          <p:nvPr/>
        </p:nvSpPr>
        <p:spPr bwMode="auto">
          <a:xfrm>
            <a:off x="3581400" y="3276600"/>
            <a:ext cx="2090738" cy="458788"/>
          </a:xfrm>
          <a:custGeom>
            <a:avLst/>
            <a:gdLst>
              <a:gd name="T0" fmla="*/ 0 w 1317"/>
              <a:gd name="T1" fmla="*/ 2147483647 h 289"/>
              <a:gd name="T2" fmla="*/ 2147483647 w 1317"/>
              <a:gd name="T3" fmla="*/ 2147483647 h 289"/>
              <a:gd name="T4" fmla="*/ 2147483647 w 1317"/>
              <a:gd name="T5" fmla="*/ 2147483647 h 289"/>
              <a:gd name="T6" fmla="*/ 2147483647 w 1317"/>
              <a:gd name="T7" fmla="*/ 2147483647 h 289"/>
              <a:gd name="T8" fmla="*/ 2147483647 w 1317"/>
              <a:gd name="T9" fmla="*/ 2147483647 h 289"/>
              <a:gd name="T10" fmla="*/ 2147483647 w 1317"/>
              <a:gd name="T11" fmla="*/ 2147483647 h 289"/>
              <a:gd name="T12" fmla="*/ 2147483647 w 1317"/>
              <a:gd name="T13" fmla="*/ 2147483647 h 289"/>
              <a:gd name="T14" fmla="*/ 2147483647 w 1317"/>
              <a:gd name="T15" fmla="*/ 2147483647 h 289"/>
              <a:gd name="T16" fmla="*/ 2147483647 w 1317"/>
              <a:gd name="T17" fmla="*/ 2147483647 h 289"/>
              <a:gd name="T18" fmla="*/ 2147483647 w 1317"/>
              <a:gd name="T19" fmla="*/ 2147483647 h 289"/>
              <a:gd name="T20" fmla="*/ 2147483647 w 1317"/>
              <a:gd name="T21" fmla="*/ 2147483647 h 289"/>
              <a:gd name="T22" fmla="*/ 2147483647 w 1317"/>
              <a:gd name="T23" fmla="*/ 2147483647 h 289"/>
              <a:gd name="T24" fmla="*/ 2147483647 w 1317"/>
              <a:gd name="T25" fmla="*/ 2147483647 h 289"/>
              <a:gd name="T26" fmla="*/ 2147483647 w 1317"/>
              <a:gd name="T27" fmla="*/ 0 h 289"/>
              <a:gd name="T28" fmla="*/ 2147483647 w 1317"/>
              <a:gd name="T29" fmla="*/ 0 h 289"/>
              <a:gd name="T30" fmla="*/ 2147483647 w 1317"/>
              <a:gd name="T31" fmla="*/ 2147483647 h 289"/>
              <a:gd name="T32" fmla="*/ 2147483647 w 1317"/>
              <a:gd name="T33" fmla="*/ 2147483647 h 289"/>
              <a:gd name="T34" fmla="*/ 2147483647 w 1317"/>
              <a:gd name="T35" fmla="*/ 2147483647 h 289"/>
              <a:gd name="T36" fmla="*/ 2147483647 w 1317"/>
              <a:gd name="T37" fmla="*/ 2147483647 h 289"/>
              <a:gd name="T38" fmla="*/ 2147483647 w 1317"/>
              <a:gd name="T39" fmla="*/ 2147483647 h 289"/>
              <a:gd name="T40" fmla="*/ 2147483647 w 1317"/>
              <a:gd name="T41" fmla="*/ 2147483647 h 289"/>
              <a:gd name="T42" fmla="*/ 2147483647 w 1317"/>
              <a:gd name="T43" fmla="*/ 2147483647 h 289"/>
              <a:gd name="T44" fmla="*/ 2147483647 w 1317"/>
              <a:gd name="T45" fmla="*/ 2147483647 h 289"/>
              <a:gd name="T46" fmla="*/ 2147483647 w 1317"/>
              <a:gd name="T47" fmla="*/ 2147483647 h 289"/>
              <a:gd name="T48" fmla="*/ 2147483647 w 1317"/>
              <a:gd name="T49" fmla="*/ 2147483647 h 289"/>
              <a:gd name="T50" fmla="*/ 2147483647 w 1317"/>
              <a:gd name="T51" fmla="*/ 2147483647 h 289"/>
              <a:gd name="T52" fmla="*/ 2147483647 w 1317"/>
              <a:gd name="T53" fmla="*/ 2147483647 h 289"/>
              <a:gd name="T54" fmla="*/ 2147483647 w 1317"/>
              <a:gd name="T55" fmla="*/ 2147483647 h 289"/>
              <a:gd name="T56" fmla="*/ 2147483647 w 1317"/>
              <a:gd name="T57" fmla="*/ 2147483647 h 289"/>
              <a:gd name="T58" fmla="*/ 2147483647 w 1317"/>
              <a:gd name="T59" fmla="*/ 2147483647 h 289"/>
              <a:gd name="T60" fmla="*/ 2147483647 w 1317"/>
              <a:gd name="T61" fmla="*/ 2147483647 h 289"/>
              <a:gd name="T62" fmla="*/ 2147483647 w 1317"/>
              <a:gd name="T63" fmla="*/ 2147483647 h 289"/>
              <a:gd name="T64" fmla="*/ 2147483647 w 1317"/>
              <a:gd name="T65" fmla="*/ 2147483647 h 289"/>
              <a:gd name="T66" fmla="*/ 2147483647 w 1317"/>
              <a:gd name="T67" fmla="*/ 2147483647 h 289"/>
              <a:gd name="T68" fmla="*/ 2147483647 w 1317"/>
              <a:gd name="T69" fmla="*/ 2147483647 h 289"/>
              <a:gd name="T70" fmla="*/ 2147483647 w 1317"/>
              <a:gd name="T71" fmla="*/ 2147483647 h 289"/>
              <a:gd name="T72" fmla="*/ 2147483647 w 1317"/>
              <a:gd name="T73" fmla="*/ 2147483647 h 289"/>
              <a:gd name="T74" fmla="*/ 2147483647 w 1317"/>
              <a:gd name="T75" fmla="*/ 2147483647 h 289"/>
              <a:gd name="T76" fmla="*/ 2147483647 w 1317"/>
              <a:gd name="T77" fmla="*/ 2147483647 h 289"/>
              <a:gd name="T78" fmla="*/ 2147483647 w 1317"/>
              <a:gd name="T79" fmla="*/ 2147483647 h 289"/>
              <a:gd name="T80" fmla="*/ 2147483647 w 1317"/>
              <a:gd name="T81" fmla="*/ 2147483647 h 289"/>
              <a:gd name="T82" fmla="*/ 2147483647 w 1317"/>
              <a:gd name="T83" fmla="*/ 2147483647 h 289"/>
              <a:gd name="T84" fmla="*/ 2147483647 w 1317"/>
              <a:gd name="T85" fmla="*/ 2147483647 h 289"/>
              <a:gd name="T86" fmla="*/ 2147483647 w 1317"/>
              <a:gd name="T87" fmla="*/ 2147483647 h 289"/>
              <a:gd name="T88" fmla="*/ 2147483647 w 1317"/>
              <a:gd name="T89" fmla="*/ 2147483647 h 289"/>
              <a:gd name="T90" fmla="*/ 2147483647 w 1317"/>
              <a:gd name="T91" fmla="*/ 2147483647 h 289"/>
              <a:gd name="T92" fmla="*/ 2147483647 w 1317"/>
              <a:gd name="T93" fmla="*/ 2147483647 h 28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317"/>
              <a:gd name="T142" fmla="*/ 0 h 289"/>
              <a:gd name="T143" fmla="*/ 1317 w 1317"/>
              <a:gd name="T144" fmla="*/ 289 h 28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317" h="289">
                <a:moveTo>
                  <a:pt x="0" y="288"/>
                </a:moveTo>
                <a:lnTo>
                  <a:pt x="3" y="259"/>
                </a:lnTo>
                <a:lnTo>
                  <a:pt x="10" y="230"/>
                </a:lnTo>
                <a:lnTo>
                  <a:pt x="22" y="203"/>
                </a:lnTo>
                <a:lnTo>
                  <a:pt x="38" y="176"/>
                </a:lnTo>
                <a:lnTo>
                  <a:pt x="59" y="151"/>
                </a:lnTo>
                <a:lnTo>
                  <a:pt x="84" y="127"/>
                </a:lnTo>
                <a:lnTo>
                  <a:pt x="112" y="105"/>
                </a:lnTo>
                <a:lnTo>
                  <a:pt x="144" y="85"/>
                </a:lnTo>
                <a:lnTo>
                  <a:pt x="178" y="66"/>
                </a:lnTo>
                <a:lnTo>
                  <a:pt x="216" y="49"/>
                </a:lnTo>
                <a:lnTo>
                  <a:pt x="300" y="23"/>
                </a:lnTo>
                <a:lnTo>
                  <a:pt x="392" y="6"/>
                </a:lnTo>
                <a:lnTo>
                  <a:pt x="491" y="0"/>
                </a:lnTo>
                <a:lnTo>
                  <a:pt x="680" y="0"/>
                </a:lnTo>
                <a:lnTo>
                  <a:pt x="757" y="4"/>
                </a:lnTo>
                <a:lnTo>
                  <a:pt x="830" y="14"/>
                </a:lnTo>
                <a:lnTo>
                  <a:pt x="900" y="31"/>
                </a:lnTo>
                <a:lnTo>
                  <a:pt x="963" y="53"/>
                </a:lnTo>
                <a:lnTo>
                  <a:pt x="1020" y="81"/>
                </a:lnTo>
                <a:lnTo>
                  <a:pt x="1070" y="114"/>
                </a:lnTo>
                <a:lnTo>
                  <a:pt x="1111" y="151"/>
                </a:lnTo>
                <a:lnTo>
                  <a:pt x="1142" y="192"/>
                </a:lnTo>
                <a:lnTo>
                  <a:pt x="1316" y="192"/>
                </a:lnTo>
                <a:lnTo>
                  <a:pt x="1075" y="288"/>
                </a:lnTo>
                <a:lnTo>
                  <a:pt x="779" y="192"/>
                </a:lnTo>
                <a:lnTo>
                  <a:pt x="953" y="192"/>
                </a:lnTo>
                <a:lnTo>
                  <a:pt x="928" y="157"/>
                </a:lnTo>
                <a:lnTo>
                  <a:pt x="895" y="125"/>
                </a:lnTo>
                <a:lnTo>
                  <a:pt x="856" y="96"/>
                </a:lnTo>
                <a:lnTo>
                  <a:pt x="811" y="70"/>
                </a:lnTo>
                <a:lnTo>
                  <a:pt x="761" y="48"/>
                </a:lnTo>
                <a:lnTo>
                  <a:pt x="706" y="29"/>
                </a:lnTo>
                <a:lnTo>
                  <a:pt x="647" y="15"/>
                </a:lnTo>
                <a:lnTo>
                  <a:pt x="585" y="6"/>
                </a:lnTo>
                <a:lnTo>
                  <a:pt x="502" y="20"/>
                </a:lnTo>
                <a:lnTo>
                  <a:pt x="426" y="42"/>
                </a:lnTo>
                <a:lnTo>
                  <a:pt x="359" y="70"/>
                </a:lnTo>
                <a:lnTo>
                  <a:pt x="302" y="105"/>
                </a:lnTo>
                <a:lnTo>
                  <a:pt x="254" y="145"/>
                </a:lnTo>
                <a:lnTo>
                  <a:pt x="235" y="167"/>
                </a:lnTo>
                <a:lnTo>
                  <a:pt x="220" y="190"/>
                </a:lnTo>
                <a:lnTo>
                  <a:pt x="207" y="214"/>
                </a:lnTo>
                <a:lnTo>
                  <a:pt x="197" y="238"/>
                </a:lnTo>
                <a:lnTo>
                  <a:pt x="192" y="263"/>
                </a:lnTo>
                <a:lnTo>
                  <a:pt x="190" y="288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41995" name="Freeform 11"/>
          <p:cNvSpPr>
            <a:spLocks/>
          </p:cNvSpPr>
          <p:nvPr/>
        </p:nvSpPr>
        <p:spPr bwMode="auto">
          <a:xfrm>
            <a:off x="3708400" y="4437063"/>
            <a:ext cx="1703388" cy="611187"/>
          </a:xfrm>
          <a:custGeom>
            <a:avLst/>
            <a:gdLst>
              <a:gd name="T0" fmla="*/ 2147483647 w 1073"/>
              <a:gd name="T1" fmla="*/ 2147483647 h 385"/>
              <a:gd name="T2" fmla="*/ 2147483647 w 1073"/>
              <a:gd name="T3" fmla="*/ 2147483647 h 385"/>
              <a:gd name="T4" fmla="*/ 2147483647 w 1073"/>
              <a:gd name="T5" fmla="*/ 2147483647 h 385"/>
              <a:gd name="T6" fmla="*/ 2147483647 w 1073"/>
              <a:gd name="T7" fmla="*/ 2147483647 h 385"/>
              <a:gd name="T8" fmla="*/ 2147483647 w 1073"/>
              <a:gd name="T9" fmla="*/ 2147483647 h 385"/>
              <a:gd name="T10" fmla="*/ 2147483647 w 1073"/>
              <a:gd name="T11" fmla="*/ 2147483647 h 385"/>
              <a:gd name="T12" fmla="*/ 2147483647 w 1073"/>
              <a:gd name="T13" fmla="*/ 2147483647 h 385"/>
              <a:gd name="T14" fmla="*/ 2147483647 w 1073"/>
              <a:gd name="T15" fmla="*/ 2147483647 h 385"/>
              <a:gd name="T16" fmla="*/ 2147483647 w 1073"/>
              <a:gd name="T17" fmla="*/ 2147483647 h 385"/>
              <a:gd name="T18" fmla="*/ 2147483647 w 1073"/>
              <a:gd name="T19" fmla="*/ 2147483647 h 385"/>
              <a:gd name="T20" fmla="*/ 2147483647 w 1073"/>
              <a:gd name="T21" fmla="*/ 2147483647 h 385"/>
              <a:gd name="T22" fmla="*/ 2147483647 w 1073"/>
              <a:gd name="T23" fmla="*/ 2147483647 h 385"/>
              <a:gd name="T24" fmla="*/ 2147483647 w 1073"/>
              <a:gd name="T25" fmla="*/ 2147483647 h 385"/>
              <a:gd name="T26" fmla="*/ 2147483647 w 1073"/>
              <a:gd name="T27" fmla="*/ 2147483647 h 385"/>
              <a:gd name="T28" fmla="*/ 2147483647 w 1073"/>
              <a:gd name="T29" fmla="*/ 2147483647 h 385"/>
              <a:gd name="T30" fmla="*/ 2147483647 w 1073"/>
              <a:gd name="T31" fmla="*/ 2147483647 h 385"/>
              <a:gd name="T32" fmla="*/ 2147483647 w 1073"/>
              <a:gd name="T33" fmla="*/ 2147483647 h 385"/>
              <a:gd name="T34" fmla="*/ 2147483647 w 1073"/>
              <a:gd name="T35" fmla="*/ 2147483647 h 385"/>
              <a:gd name="T36" fmla="*/ 2147483647 w 1073"/>
              <a:gd name="T37" fmla="*/ 2147483647 h 385"/>
              <a:gd name="T38" fmla="*/ 2147483647 w 1073"/>
              <a:gd name="T39" fmla="*/ 2147483647 h 385"/>
              <a:gd name="T40" fmla="*/ 2147483647 w 1073"/>
              <a:gd name="T41" fmla="*/ 2147483647 h 385"/>
              <a:gd name="T42" fmla="*/ 2147483647 w 1073"/>
              <a:gd name="T43" fmla="*/ 2147483647 h 385"/>
              <a:gd name="T44" fmla="*/ 2147483647 w 1073"/>
              <a:gd name="T45" fmla="*/ 2147483647 h 385"/>
              <a:gd name="T46" fmla="*/ 2147483647 w 1073"/>
              <a:gd name="T47" fmla="*/ 2147483647 h 385"/>
              <a:gd name="T48" fmla="*/ 2147483647 w 1073"/>
              <a:gd name="T49" fmla="*/ 2147483647 h 385"/>
              <a:gd name="T50" fmla="*/ 2147483647 w 1073"/>
              <a:gd name="T51" fmla="*/ 2147483647 h 385"/>
              <a:gd name="T52" fmla="*/ 2147483647 w 1073"/>
              <a:gd name="T53" fmla="*/ 2147483647 h 385"/>
              <a:gd name="T54" fmla="*/ 2147483647 w 1073"/>
              <a:gd name="T55" fmla="*/ 2147483647 h 385"/>
              <a:gd name="T56" fmla="*/ 2147483647 w 1073"/>
              <a:gd name="T57" fmla="*/ 2147483647 h 385"/>
              <a:gd name="T58" fmla="*/ 2147483647 w 1073"/>
              <a:gd name="T59" fmla="*/ 2147483647 h 385"/>
              <a:gd name="T60" fmla="*/ 2147483647 w 1073"/>
              <a:gd name="T61" fmla="*/ 2147483647 h 385"/>
              <a:gd name="T62" fmla="*/ 2147483647 w 1073"/>
              <a:gd name="T63" fmla="*/ 2147483647 h 385"/>
              <a:gd name="T64" fmla="*/ 0 w 1073"/>
              <a:gd name="T65" fmla="*/ 0 h 38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073"/>
              <a:gd name="T100" fmla="*/ 0 h 385"/>
              <a:gd name="T101" fmla="*/ 1073 w 1073"/>
              <a:gd name="T102" fmla="*/ 385 h 38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073" h="385">
                <a:moveTo>
                  <a:pt x="1072" y="24"/>
                </a:moveTo>
                <a:lnTo>
                  <a:pt x="1061" y="42"/>
                </a:lnTo>
                <a:lnTo>
                  <a:pt x="1047" y="66"/>
                </a:lnTo>
                <a:lnTo>
                  <a:pt x="1030" y="95"/>
                </a:lnTo>
                <a:lnTo>
                  <a:pt x="1011" y="128"/>
                </a:lnTo>
                <a:lnTo>
                  <a:pt x="989" y="161"/>
                </a:lnTo>
                <a:lnTo>
                  <a:pt x="963" y="193"/>
                </a:lnTo>
                <a:lnTo>
                  <a:pt x="936" y="223"/>
                </a:lnTo>
                <a:lnTo>
                  <a:pt x="904" y="248"/>
                </a:lnTo>
                <a:lnTo>
                  <a:pt x="869" y="271"/>
                </a:lnTo>
                <a:lnTo>
                  <a:pt x="828" y="294"/>
                </a:lnTo>
                <a:lnTo>
                  <a:pt x="783" y="316"/>
                </a:lnTo>
                <a:lnTo>
                  <a:pt x="736" y="337"/>
                </a:lnTo>
                <a:lnTo>
                  <a:pt x="688" y="355"/>
                </a:lnTo>
                <a:lnTo>
                  <a:pt x="639" y="369"/>
                </a:lnTo>
                <a:lnTo>
                  <a:pt x="590" y="380"/>
                </a:lnTo>
                <a:lnTo>
                  <a:pt x="544" y="384"/>
                </a:lnTo>
                <a:lnTo>
                  <a:pt x="498" y="384"/>
                </a:lnTo>
                <a:lnTo>
                  <a:pt x="450" y="379"/>
                </a:lnTo>
                <a:lnTo>
                  <a:pt x="401" y="370"/>
                </a:lnTo>
                <a:lnTo>
                  <a:pt x="353" y="358"/>
                </a:lnTo>
                <a:lnTo>
                  <a:pt x="307" y="342"/>
                </a:lnTo>
                <a:lnTo>
                  <a:pt x="262" y="324"/>
                </a:lnTo>
                <a:lnTo>
                  <a:pt x="221" y="303"/>
                </a:lnTo>
                <a:lnTo>
                  <a:pt x="184" y="280"/>
                </a:lnTo>
                <a:lnTo>
                  <a:pt x="152" y="252"/>
                </a:lnTo>
                <a:lnTo>
                  <a:pt x="122" y="218"/>
                </a:lnTo>
                <a:lnTo>
                  <a:pt x="96" y="179"/>
                </a:lnTo>
                <a:lnTo>
                  <a:pt x="72" y="138"/>
                </a:lnTo>
                <a:lnTo>
                  <a:pt x="51" y="98"/>
                </a:lnTo>
                <a:lnTo>
                  <a:pt x="32" y="59"/>
                </a:lnTo>
                <a:lnTo>
                  <a:pt x="15" y="26"/>
                </a:lnTo>
                <a:lnTo>
                  <a:pt x="0" y="0"/>
                </a:lnTo>
              </a:path>
            </a:pathLst>
          </a:custGeom>
          <a:noFill/>
          <a:ln w="41275" cap="rnd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 flipV="1">
            <a:off x="1187450" y="4005263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468313" y="4652963"/>
            <a:ext cx="1609725" cy="835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Dieta normal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323850" y="1628775"/>
            <a:ext cx="26638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000" b="1" u="sng"/>
              <a:t>AYUNO, DIABETES</a:t>
            </a:r>
            <a:endParaRPr lang="es-ES" sz="2000" b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85725"/>
            <a:ext cx="8816975" cy="749300"/>
          </a:xfrm>
          <a:solidFill>
            <a:srgbClr val="00E0A5"/>
          </a:solidFill>
          <a:ln w="12700" cap="flat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2800" smtClean="0">
                <a:solidFill>
                  <a:schemeClr val="bg1"/>
                </a:solidFill>
              </a:rPr>
              <a:t>ESTADOS METABOLICOS</a:t>
            </a:r>
            <a:br>
              <a:rPr lang="es-ES_tradnl" sz="2800" smtClean="0">
                <a:solidFill>
                  <a:schemeClr val="bg1"/>
                </a:solidFill>
              </a:rPr>
            </a:br>
            <a:r>
              <a:rPr lang="es-ES_tradnl" sz="2800" smtClean="0">
                <a:solidFill>
                  <a:schemeClr val="bg1"/>
                </a:solidFill>
              </a:rPr>
              <a:t> CICLO AYUNO-ALIMENTACION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60325" y="914400"/>
            <a:ext cx="930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 u="sng"/>
              <a:t>Estado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1619250" y="98107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 u="sng"/>
              <a:t>Curso temporal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144463" y="1484313"/>
            <a:ext cx="1835150" cy="3667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>
                <a:solidFill>
                  <a:srgbClr val="000099"/>
                </a:solidFill>
              </a:rPr>
              <a:t>POSPRANDIAL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4356100" y="908050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 u="sng"/>
              <a:t>Principales           combustibles usados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6732588" y="8382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 u="sng"/>
              <a:t>Control Hormonal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260725" y="2479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2125663" y="1485900"/>
            <a:ext cx="1004887" cy="4032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>
                <a:solidFill>
                  <a:srgbClr val="FF3300"/>
                </a:solidFill>
              </a:rPr>
              <a:t>0 – 4 hs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3929063" y="1500188"/>
            <a:ext cx="2449512" cy="58102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_tradnl" sz="1600" b="1">
                <a:solidFill>
                  <a:schemeClr val="bg1"/>
                </a:solidFill>
              </a:rPr>
              <a:t>La mayoría de los tejidos utilizan </a:t>
            </a:r>
            <a:r>
              <a:rPr lang="es-ES_tradnl" sz="1600" b="1" u="sng">
                <a:solidFill>
                  <a:schemeClr val="bg1"/>
                </a:solidFill>
              </a:rPr>
              <a:t>GLUCOSA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6659563" y="1916113"/>
            <a:ext cx="2305050" cy="6477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200">
                <a:solidFill>
                  <a:schemeClr val="bg1"/>
                </a:solidFill>
              </a:rPr>
              <a:t> captación glucosa por</a:t>
            </a:r>
          </a:p>
          <a:p>
            <a:r>
              <a:rPr lang="es-ES_tradnl" sz="1200">
                <a:solidFill>
                  <a:schemeClr val="bg1"/>
                </a:solidFill>
              </a:rPr>
              <a:t>tejidos periféricos</a:t>
            </a:r>
          </a:p>
          <a:p>
            <a:r>
              <a:rPr lang="es-ES_tradnl" sz="1200">
                <a:solidFill>
                  <a:schemeClr val="bg1"/>
                </a:solidFill>
              </a:rPr>
              <a:t> glucógeno,TG,sintesis proteínas</a:t>
            </a:r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-92075" y="3470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250825" y="2708275"/>
            <a:ext cx="1081088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>
                <a:solidFill>
                  <a:srgbClr val="000099"/>
                </a:solidFill>
              </a:rPr>
              <a:t>AYUNO</a:t>
            </a:r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71438" y="4267200"/>
            <a:ext cx="1981200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>
                <a:solidFill>
                  <a:srgbClr val="000099"/>
                </a:solidFill>
              </a:rPr>
              <a:t>INANICION (a)</a:t>
            </a: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3924300" y="3933825"/>
            <a:ext cx="2663825" cy="13144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600" b="1">
                <a:solidFill>
                  <a:schemeClr val="bg1"/>
                </a:solidFill>
              </a:rPr>
              <a:t>CEREBRO</a:t>
            </a:r>
            <a:r>
              <a:rPr lang="es-ES_tradnl" sz="1600">
                <a:solidFill>
                  <a:schemeClr val="bg1"/>
                </a:solidFill>
              </a:rPr>
              <a:t>:</a:t>
            </a:r>
            <a:r>
              <a:rPr lang="es-ES_tradnl" sz="1600" b="1">
                <a:solidFill>
                  <a:schemeClr val="bg1"/>
                </a:solidFill>
              </a:rPr>
              <a:t>GLUCOSA</a:t>
            </a:r>
            <a:r>
              <a:rPr lang="es-ES_tradnl" sz="1600">
                <a:solidFill>
                  <a:schemeClr val="bg1"/>
                </a:solidFill>
              </a:rPr>
              <a:t> y</a:t>
            </a:r>
          </a:p>
          <a:p>
            <a:r>
              <a:rPr lang="es-ES_tradnl" sz="1600" b="1">
                <a:solidFill>
                  <a:schemeClr val="bg1"/>
                </a:solidFill>
              </a:rPr>
              <a:t>algunos C.CETÓNICOS</a:t>
            </a:r>
          </a:p>
          <a:p>
            <a:endParaRPr lang="es-ES_tradnl" sz="1600" b="1">
              <a:solidFill>
                <a:schemeClr val="bg1"/>
              </a:solidFill>
            </a:endParaRPr>
          </a:p>
          <a:p>
            <a:r>
              <a:rPr lang="es-ES_tradnl" sz="1600" b="1">
                <a:solidFill>
                  <a:schemeClr val="bg1"/>
                </a:solidFill>
              </a:rPr>
              <a:t>MUSCULO</a:t>
            </a:r>
            <a:r>
              <a:rPr lang="es-ES_tradnl" sz="1600">
                <a:solidFill>
                  <a:schemeClr val="bg1"/>
                </a:solidFill>
              </a:rPr>
              <a:t>: </a:t>
            </a:r>
            <a:r>
              <a:rPr lang="es-ES_tradnl" sz="1600" b="1">
                <a:solidFill>
                  <a:schemeClr val="bg1"/>
                </a:solidFill>
              </a:rPr>
              <a:t>AC. GRASOS</a:t>
            </a:r>
            <a:r>
              <a:rPr lang="es-ES_tradnl" sz="1600">
                <a:solidFill>
                  <a:schemeClr val="bg1"/>
                </a:solidFill>
              </a:rPr>
              <a:t>.</a:t>
            </a:r>
          </a:p>
          <a:p>
            <a:r>
              <a:rPr lang="es-ES_tradnl" sz="1600">
                <a:solidFill>
                  <a:schemeClr val="bg1"/>
                </a:solidFill>
              </a:rPr>
              <a:t>y algunos </a:t>
            </a:r>
            <a:r>
              <a:rPr lang="es-ES_tradnl" sz="1600" b="1">
                <a:solidFill>
                  <a:schemeClr val="bg1"/>
                </a:solidFill>
              </a:rPr>
              <a:t>C.CETONICOS</a:t>
            </a:r>
          </a:p>
        </p:txBody>
      </p:sp>
      <p:sp>
        <p:nvSpPr>
          <p:cNvPr id="43024" name="Rectangle 17"/>
          <p:cNvSpPr>
            <a:spLocks noChangeArrowheads="1"/>
          </p:cNvSpPr>
          <p:nvPr/>
        </p:nvSpPr>
        <p:spPr bwMode="auto">
          <a:xfrm>
            <a:off x="142875" y="5981700"/>
            <a:ext cx="1906588" cy="36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1800" b="1">
                <a:solidFill>
                  <a:srgbClr val="000099"/>
                </a:solidFill>
              </a:rPr>
              <a:t>INANICION (b)</a:t>
            </a:r>
          </a:p>
        </p:txBody>
      </p:sp>
      <p:sp>
        <p:nvSpPr>
          <p:cNvPr id="43025" name="Rectangle 18"/>
          <p:cNvSpPr>
            <a:spLocks noChangeArrowheads="1"/>
          </p:cNvSpPr>
          <p:nvPr/>
        </p:nvSpPr>
        <p:spPr bwMode="auto">
          <a:xfrm>
            <a:off x="3851275" y="5589588"/>
            <a:ext cx="2970213" cy="95408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b="1">
                <a:solidFill>
                  <a:schemeClr val="bg1"/>
                </a:solidFill>
              </a:rPr>
              <a:t>CEREBRO</a:t>
            </a:r>
            <a:r>
              <a:rPr lang="es-ES_tradnl">
                <a:solidFill>
                  <a:schemeClr val="bg1"/>
                </a:solidFill>
              </a:rPr>
              <a:t>:utiliza &gt;</a:t>
            </a:r>
            <a:r>
              <a:rPr lang="es-ES_tradnl" b="1">
                <a:solidFill>
                  <a:schemeClr val="bg1"/>
                </a:solidFill>
              </a:rPr>
              <a:t>C.CETONICOS</a:t>
            </a:r>
          </a:p>
          <a:p>
            <a:r>
              <a:rPr lang="es-ES_tradnl">
                <a:solidFill>
                  <a:schemeClr val="bg1"/>
                </a:solidFill>
              </a:rPr>
              <a:t>&lt; </a:t>
            </a:r>
            <a:r>
              <a:rPr lang="es-ES_tradnl" b="1">
                <a:solidFill>
                  <a:schemeClr val="bg1"/>
                </a:solidFill>
              </a:rPr>
              <a:t>GLUCOSA</a:t>
            </a:r>
            <a:endParaRPr lang="es-ES_tradnl">
              <a:solidFill>
                <a:schemeClr val="bg1"/>
              </a:solidFill>
            </a:endParaRPr>
          </a:p>
          <a:p>
            <a:endParaRPr lang="es-ES_tradnl">
              <a:solidFill>
                <a:schemeClr val="bg1"/>
              </a:solidFill>
            </a:endParaRPr>
          </a:p>
          <a:p>
            <a:r>
              <a:rPr lang="es-ES_tradnl" b="1">
                <a:solidFill>
                  <a:schemeClr val="bg1"/>
                </a:solidFill>
              </a:rPr>
              <a:t>MUSCULO:</a:t>
            </a:r>
            <a:r>
              <a:rPr lang="es-ES_tradnl">
                <a:solidFill>
                  <a:schemeClr val="bg1"/>
                </a:solidFill>
              </a:rPr>
              <a:t> solo </a:t>
            </a:r>
            <a:r>
              <a:rPr lang="es-ES_tradnl" b="1">
                <a:solidFill>
                  <a:schemeClr val="bg1"/>
                </a:solidFill>
              </a:rPr>
              <a:t>AC. GRASOS</a:t>
            </a:r>
          </a:p>
        </p:txBody>
      </p:sp>
      <p:sp>
        <p:nvSpPr>
          <p:cNvPr id="43026" name="Rectangle 19"/>
          <p:cNvSpPr>
            <a:spLocks noChangeArrowheads="1"/>
          </p:cNvSpPr>
          <p:nvPr/>
        </p:nvSpPr>
        <p:spPr bwMode="auto">
          <a:xfrm>
            <a:off x="6804025" y="3213100"/>
            <a:ext cx="2160588" cy="523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>
                <a:solidFill>
                  <a:schemeClr val="bg1"/>
                </a:solidFill>
              </a:rPr>
              <a:t>Se estimula la rotura de </a:t>
            </a:r>
          </a:p>
          <a:p>
            <a:r>
              <a:rPr lang="es-ES_tradnl">
                <a:solidFill>
                  <a:schemeClr val="bg1"/>
                </a:solidFill>
              </a:rPr>
              <a:t>glucogeno hepático y TG</a:t>
            </a:r>
          </a:p>
        </p:txBody>
      </p:sp>
      <p:sp>
        <p:nvSpPr>
          <p:cNvPr id="43027" name="Rectangle 20"/>
          <p:cNvSpPr>
            <a:spLocks noChangeArrowheads="1"/>
          </p:cNvSpPr>
          <p:nvPr/>
        </p:nvSpPr>
        <p:spPr bwMode="auto">
          <a:xfrm>
            <a:off x="6842125" y="465931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43028" name="Rectangle 21"/>
          <p:cNvSpPr>
            <a:spLocks noChangeArrowheads="1"/>
          </p:cNvSpPr>
          <p:nvPr/>
        </p:nvSpPr>
        <p:spPr bwMode="auto">
          <a:xfrm>
            <a:off x="6659563" y="4292600"/>
            <a:ext cx="220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/>
              <a:t>Hidrólisis TG y Cetogenesis</a:t>
            </a:r>
          </a:p>
        </p:txBody>
      </p:sp>
      <p:sp>
        <p:nvSpPr>
          <p:cNvPr id="43029" name="Rectangle 22"/>
          <p:cNvSpPr>
            <a:spLocks noChangeArrowheads="1"/>
          </p:cNvSpPr>
          <p:nvPr/>
        </p:nvSpPr>
        <p:spPr bwMode="auto">
          <a:xfrm>
            <a:off x="2052638" y="2782888"/>
            <a:ext cx="1220787" cy="4032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>
                <a:solidFill>
                  <a:srgbClr val="FF3300"/>
                </a:solidFill>
              </a:rPr>
              <a:t>4 – 12 hs</a:t>
            </a:r>
          </a:p>
        </p:txBody>
      </p:sp>
      <p:sp>
        <p:nvSpPr>
          <p:cNvPr id="43030" name="Rectangle 23"/>
          <p:cNvSpPr>
            <a:spLocks noChangeArrowheads="1"/>
          </p:cNvSpPr>
          <p:nvPr/>
        </p:nvSpPr>
        <p:spPr bwMode="auto">
          <a:xfrm>
            <a:off x="2132013" y="4294188"/>
            <a:ext cx="1725612" cy="4032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>
                <a:solidFill>
                  <a:srgbClr val="FF3300"/>
                </a:solidFill>
              </a:rPr>
              <a:t>12 hs – 16 días</a:t>
            </a:r>
          </a:p>
        </p:txBody>
      </p:sp>
      <p:sp>
        <p:nvSpPr>
          <p:cNvPr id="43031" name="Rectangle 24"/>
          <p:cNvSpPr>
            <a:spLocks noChangeArrowheads="1"/>
          </p:cNvSpPr>
          <p:nvPr/>
        </p:nvSpPr>
        <p:spPr bwMode="auto">
          <a:xfrm>
            <a:off x="2197100" y="5951538"/>
            <a:ext cx="1220788" cy="40322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000">
                <a:solidFill>
                  <a:srgbClr val="FF3300"/>
                </a:solidFill>
              </a:rPr>
              <a:t>&gt; 16 días</a:t>
            </a:r>
          </a:p>
        </p:txBody>
      </p:sp>
      <p:grpSp>
        <p:nvGrpSpPr>
          <p:cNvPr id="43032" name="Group 28"/>
          <p:cNvGrpSpPr>
            <a:grpSpLocks/>
          </p:cNvGrpSpPr>
          <p:nvPr/>
        </p:nvGrpSpPr>
        <p:grpSpPr bwMode="auto">
          <a:xfrm>
            <a:off x="3995738" y="2565400"/>
            <a:ext cx="2481262" cy="1119188"/>
            <a:chOff x="2517" y="1616"/>
            <a:chExt cx="1563" cy="705"/>
          </a:xfrm>
        </p:grpSpPr>
        <p:sp>
          <p:nvSpPr>
            <p:cNvPr id="43046" name="Rectangle 25"/>
            <p:cNvSpPr>
              <a:spLocks noChangeArrowheads="1"/>
            </p:cNvSpPr>
            <p:nvPr/>
          </p:nvSpPr>
          <p:spPr bwMode="auto">
            <a:xfrm>
              <a:off x="2517" y="1616"/>
              <a:ext cx="1472" cy="674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r>
                <a:rPr lang="es-ES_tradnl" sz="1600" b="1" u="sng">
                  <a:solidFill>
                    <a:schemeClr val="bg1"/>
                  </a:solidFill>
                </a:rPr>
                <a:t>CEREBRO</a:t>
              </a:r>
              <a:r>
                <a:rPr lang="es-ES_tradnl" sz="1600" b="1">
                  <a:solidFill>
                    <a:schemeClr val="bg1"/>
                  </a:solidFill>
                </a:rPr>
                <a:t>:GLUCOSA</a:t>
              </a:r>
            </a:p>
            <a:p>
              <a:endParaRPr lang="es-ES_tradnl" sz="1600" b="1">
                <a:solidFill>
                  <a:schemeClr val="bg1"/>
                </a:solidFill>
              </a:endParaRPr>
            </a:p>
            <a:p>
              <a:r>
                <a:rPr lang="es-ES_tradnl" sz="1600" b="1">
                  <a:solidFill>
                    <a:schemeClr val="bg1"/>
                  </a:solidFill>
                </a:rPr>
                <a:t>MUSCULO</a:t>
              </a:r>
            </a:p>
            <a:p>
              <a:r>
                <a:rPr lang="es-ES_tradnl" sz="1600" b="1">
                  <a:solidFill>
                    <a:schemeClr val="bg1"/>
                  </a:solidFill>
                </a:rPr>
                <a:t>HIGADO</a:t>
              </a:r>
            </a:p>
          </p:txBody>
        </p:sp>
        <p:sp>
          <p:nvSpPr>
            <p:cNvPr id="43047" name="Rectangle 26"/>
            <p:cNvSpPr>
              <a:spLocks noChangeArrowheads="1"/>
            </p:cNvSpPr>
            <p:nvPr/>
          </p:nvSpPr>
          <p:spPr bwMode="auto">
            <a:xfrm>
              <a:off x="3399" y="1955"/>
              <a:ext cx="681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6038" rIns="90488" bIns="46038">
              <a:spAutoFit/>
            </a:bodyPr>
            <a:lstStyle/>
            <a:p>
              <a:r>
                <a:rPr lang="es-ES_tradnl" sz="1600" b="1">
                  <a:solidFill>
                    <a:schemeClr val="bg1"/>
                  </a:solidFill>
                </a:rPr>
                <a:t>ACIDOS GRASOS</a:t>
              </a:r>
            </a:p>
          </p:txBody>
        </p:sp>
        <p:sp>
          <p:nvSpPr>
            <p:cNvPr id="43048" name="Freeform 27"/>
            <p:cNvSpPr>
              <a:spLocks/>
            </p:cNvSpPr>
            <p:nvPr/>
          </p:nvSpPr>
          <p:spPr bwMode="auto">
            <a:xfrm>
              <a:off x="3263" y="1955"/>
              <a:ext cx="137" cy="318"/>
            </a:xfrm>
            <a:custGeom>
              <a:avLst/>
              <a:gdLst>
                <a:gd name="T0" fmla="*/ 0 w 137"/>
                <a:gd name="T1" fmla="*/ 0 h 318"/>
                <a:gd name="T2" fmla="*/ 27 w 137"/>
                <a:gd name="T3" fmla="*/ 2 h 318"/>
                <a:gd name="T4" fmla="*/ 38 w 137"/>
                <a:gd name="T5" fmla="*/ 5 h 318"/>
                <a:gd name="T6" fmla="*/ 48 w 137"/>
                <a:gd name="T7" fmla="*/ 8 h 318"/>
                <a:gd name="T8" fmla="*/ 57 w 137"/>
                <a:gd name="T9" fmla="*/ 12 h 318"/>
                <a:gd name="T10" fmla="*/ 63 w 137"/>
                <a:gd name="T11" fmla="*/ 16 h 318"/>
                <a:gd name="T12" fmla="*/ 67 w 137"/>
                <a:gd name="T13" fmla="*/ 21 h 318"/>
                <a:gd name="T14" fmla="*/ 68 w 137"/>
                <a:gd name="T15" fmla="*/ 27 h 318"/>
                <a:gd name="T16" fmla="*/ 68 w 137"/>
                <a:gd name="T17" fmla="*/ 132 h 318"/>
                <a:gd name="T18" fmla="*/ 70 w 137"/>
                <a:gd name="T19" fmla="*/ 138 h 318"/>
                <a:gd name="T20" fmla="*/ 73 w 137"/>
                <a:gd name="T21" fmla="*/ 143 h 318"/>
                <a:gd name="T22" fmla="*/ 80 w 137"/>
                <a:gd name="T23" fmla="*/ 147 h 318"/>
                <a:gd name="T24" fmla="*/ 88 w 137"/>
                <a:gd name="T25" fmla="*/ 151 h 318"/>
                <a:gd name="T26" fmla="*/ 98 w 137"/>
                <a:gd name="T27" fmla="*/ 154 h 318"/>
                <a:gd name="T28" fmla="*/ 110 w 137"/>
                <a:gd name="T29" fmla="*/ 157 h 318"/>
                <a:gd name="T30" fmla="*/ 136 w 137"/>
                <a:gd name="T31" fmla="*/ 159 h 318"/>
                <a:gd name="T32" fmla="*/ 110 w 137"/>
                <a:gd name="T33" fmla="*/ 161 h 318"/>
                <a:gd name="T34" fmla="*/ 98 w 137"/>
                <a:gd name="T35" fmla="*/ 163 h 318"/>
                <a:gd name="T36" fmla="*/ 88 w 137"/>
                <a:gd name="T37" fmla="*/ 166 h 318"/>
                <a:gd name="T38" fmla="*/ 80 w 137"/>
                <a:gd name="T39" fmla="*/ 170 h 318"/>
                <a:gd name="T40" fmla="*/ 73 w 137"/>
                <a:gd name="T41" fmla="*/ 175 h 318"/>
                <a:gd name="T42" fmla="*/ 70 w 137"/>
                <a:gd name="T43" fmla="*/ 180 h 318"/>
                <a:gd name="T44" fmla="*/ 68 w 137"/>
                <a:gd name="T45" fmla="*/ 185 h 318"/>
                <a:gd name="T46" fmla="*/ 68 w 137"/>
                <a:gd name="T47" fmla="*/ 291 h 318"/>
                <a:gd name="T48" fmla="*/ 67 w 137"/>
                <a:gd name="T49" fmla="*/ 296 h 318"/>
                <a:gd name="T50" fmla="*/ 63 w 137"/>
                <a:gd name="T51" fmla="*/ 301 h 318"/>
                <a:gd name="T52" fmla="*/ 57 w 137"/>
                <a:gd name="T53" fmla="*/ 306 h 318"/>
                <a:gd name="T54" fmla="*/ 48 w 137"/>
                <a:gd name="T55" fmla="*/ 309 h 318"/>
                <a:gd name="T56" fmla="*/ 38 w 137"/>
                <a:gd name="T57" fmla="*/ 313 h 318"/>
                <a:gd name="T58" fmla="*/ 27 w 137"/>
                <a:gd name="T59" fmla="*/ 315 h 318"/>
                <a:gd name="T60" fmla="*/ 0 w 137"/>
                <a:gd name="T61" fmla="*/ 317 h 3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"/>
                <a:gd name="T94" fmla="*/ 0 h 318"/>
                <a:gd name="T95" fmla="*/ 137 w 137"/>
                <a:gd name="T96" fmla="*/ 318 h 31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" h="318">
                  <a:moveTo>
                    <a:pt x="0" y="0"/>
                  </a:moveTo>
                  <a:lnTo>
                    <a:pt x="27" y="2"/>
                  </a:lnTo>
                  <a:lnTo>
                    <a:pt x="38" y="5"/>
                  </a:lnTo>
                  <a:lnTo>
                    <a:pt x="48" y="8"/>
                  </a:lnTo>
                  <a:lnTo>
                    <a:pt x="57" y="12"/>
                  </a:lnTo>
                  <a:lnTo>
                    <a:pt x="63" y="16"/>
                  </a:lnTo>
                  <a:lnTo>
                    <a:pt x="67" y="21"/>
                  </a:lnTo>
                  <a:lnTo>
                    <a:pt x="68" y="27"/>
                  </a:lnTo>
                  <a:lnTo>
                    <a:pt x="68" y="132"/>
                  </a:lnTo>
                  <a:lnTo>
                    <a:pt x="70" y="138"/>
                  </a:lnTo>
                  <a:lnTo>
                    <a:pt x="73" y="143"/>
                  </a:lnTo>
                  <a:lnTo>
                    <a:pt x="80" y="147"/>
                  </a:lnTo>
                  <a:lnTo>
                    <a:pt x="88" y="151"/>
                  </a:lnTo>
                  <a:lnTo>
                    <a:pt x="98" y="154"/>
                  </a:lnTo>
                  <a:lnTo>
                    <a:pt x="110" y="157"/>
                  </a:lnTo>
                  <a:lnTo>
                    <a:pt x="136" y="159"/>
                  </a:lnTo>
                  <a:lnTo>
                    <a:pt x="110" y="161"/>
                  </a:lnTo>
                  <a:lnTo>
                    <a:pt x="98" y="163"/>
                  </a:lnTo>
                  <a:lnTo>
                    <a:pt x="88" y="166"/>
                  </a:lnTo>
                  <a:lnTo>
                    <a:pt x="80" y="170"/>
                  </a:lnTo>
                  <a:lnTo>
                    <a:pt x="73" y="175"/>
                  </a:lnTo>
                  <a:lnTo>
                    <a:pt x="70" y="180"/>
                  </a:lnTo>
                  <a:lnTo>
                    <a:pt x="68" y="185"/>
                  </a:lnTo>
                  <a:lnTo>
                    <a:pt x="68" y="291"/>
                  </a:lnTo>
                  <a:lnTo>
                    <a:pt x="67" y="296"/>
                  </a:lnTo>
                  <a:lnTo>
                    <a:pt x="63" y="301"/>
                  </a:lnTo>
                  <a:lnTo>
                    <a:pt x="57" y="306"/>
                  </a:lnTo>
                  <a:lnTo>
                    <a:pt x="48" y="309"/>
                  </a:lnTo>
                  <a:lnTo>
                    <a:pt x="38" y="313"/>
                  </a:lnTo>
                  <a:lnTo>
                    <a:pt x="27" y="315"/>
                  </a:lnTo>
                  <a:lnTo>
                    <a:pt x="0" y="317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s-PE">
                <a:solidFill>
                  <a:schemeClr val="bg1"/>
                </a:solidFill>
              </a:endParaRPr>
            </a:p>
          </p:txBody>
        </p:sp>
      </p:grpSp>
      <p:sp>
        <p:nvSpPr>
          <p:cNvPr id="43033" name="Line 29"/>
          <p:cNvSpPr>
            <a:spLocks noChangeShapeType="1"/>
          </p:cNvSpPr>
          <p:nvPr/>
        </p:nvSpPr>
        <p:spPr bwMode="auto">
          <a:xfrm flipV="1">
            <a:off x="7164388" y="1484313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4" name="Rectangle 30"/>
          <p:cNvSpPr>
            <a:spLocks noChangeArrowheads="1"/>
          </p:cNvSpPr>
          <p:nvPr/>
        </p:nvSpPr>
        <p:spPr bwMode="auto">
          <a:xfrm>
            <a:off x="7375525" y="1479550"/>
            <a:ext cx="1162050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3300"/>
                </a:solidFill>
              </a:rPr>
              <a:t>INSULINA</a:t>
            </a:r>
          </a:p>
        </p:txBody>
      </p:sp>
      <p:sp>
        <p:nvSpPr>
          <p:cNvPr id="43035" name="Line 31"/>
          <p:cNvSpPr>
            <a:spLocks noChangeShapeType="1"/>
          </p:cNvSpPr>
          <p:nvPr/>
        </p:nvSpPr>
        <p:spPr bwMode="auto">
          <a:xfrm flipV="1">
            <a:off x="6732588" y="2347913"/>
            <a:ext cx="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6" name="Line 32"/>
          <p:cNvSpPr>
            <a:spLocks noChangeShapeType="1"/>
          </p:cNvSpPr>
          <p:nvPr/>
        </p:nvSpPr>
        <p:spPr bwMode="auto">
          <a:xfrm flipV="1">
            <a:off x="6732588" y="1914525"/>
            <a:ext cx="0" cy="179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7" name="Rectangle 33"/>
          <p:cNvSpPr>
            <a:spLocks noChangeArrowheads="1"/>
          </p:cNvSpPr>
          <p:nvPr/>
        </p:nvSpPr>
        <p:spPr bwMode="auto">
          <a:xfrm>
            <a:off x="6727825" y="2776538"/>
            <a:ext cx="2276475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3300"/>
                </a:solidFill>
              </a:rPr>
              <a:t>GLUCAGON Y ADREN.</a:t>
            </a:r>
          </a:p>
        </p:txBody>
      </p:sp>
      <p:sp>
        <p:nvSpPr>
          <p:cNvPr id="43038" name="Line 34"/>
          <p:cNvSpPr>
            <a:spLocks noChangeShapeType="1"/>
          </p:cNvSpPr>
          <p:nvPr/>
        </p:nvSpPr>
        <p:spPr bwMode="auto">
          <a:xfrm flipV="1">
            <a:off x="6588125" y="2781300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39" name="Rectangle 35"/>
          <p:cNvSpPr>
            <a:spLocks noChangeArrowheads="1"/>
          </p:cNvSpPr>
          <p:nvPr/>
        </p:nvSpPr>
        <p:spPr bwMode="auto">
          <a:xfrm>
            <a:off x="6764338" y="3856038"/>
            <a:ext cx="2276475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3300"/>
                </a:solidFill>
              </a:rPr>
              <a:t>GLUCAGON Y ADREN.</a:t>
            </a:r>
          </a:p>
        </p:txBody>
      </p:sp>
      <p:sp>
        <p:nvSpPr>
          <p:cNvPr id="43040" name="Rectangle 36"/>
          <p:cNvSpPr>
            <a:spLocks noChangeArrowheads="1"/>
          </p:cNvSpPr>
          <p:nvPr/>
        </p:nvSpPr>
        <p:spPr bwMode="auto">
          <a:xfrm>
            <a:off x="6640513" y="5084763"/>
            <a:ext cx="2527300" cy="523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>
                <a:solidFill>
                  <a:schemeClr val="bg1"/>
                </a:solidFill>
              </a:rPr>
              <a:t>Rotura de proteína muscular</a:t>
            </a:r>
          </a:p>
          <a:p>
            <a:r>
              <a:rPr lang="es-ES_tradnl">
                <a:solidFill>
                  <a:schemeClr val="bg1"/>
                </a:solidFill>
              </a:rPr>
              <a:t>(aminoácidos p/gluconeogenesis</a:t>
            </a:r>
          </a:p>
        </p:txBody>
      </p:sp>
      <p:sp>
        <p:nvSpPr>
          <p:cNvPr id="43041" name="Line 37"/>
          <p:cNvSpPr>
            <a:spLocks noChangeShapeType="1"/>
          </p:cNvSpPr>
          <p:nvPr/>
        </p:nvSpPr>
        <p:spPr bwMode="auto">
          <a:xfrm flipV="1">
            <a:off x="6659563" y="3860800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42" name="Rectangle 38"/>
          <p:cNvSpPr>
            <a:spLocks noChangeArrowheads="1"/>
          </p:cNvSpPr>
          <p:nvPr/>
        </p:nvSpPr>
        <p:spPr bwMode="auto">
          <a:xfrm>
            <a:off x="7159625" y="4719638"/>
            <a:ext cx="1162050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r>
              <a:rPr lang="es-ES_tradnl" b="1">
                <a:solidFill>
                  <a:srgbClr val="FF3300"/>
                </a:solidFill>
              </a:rPr>
              <a:t>CORTISOL</a:t>
            </a:r>
          </a:p>
        </p:txBody>
      </p:sp>
      <p:sp>
        <p:nvSpPr>
          <p:cNvPr id="43043" name="Line 39"/>
          <p:cNvSpPr>
            <a:spLocks noChangeShapeType="1"/>
          </p:cNvSpPr>
          <p:nvPr/>
        </p:nvSpPr>
        <p:spPr bwMode="auto">
          <a:xfrm flipV="1">
            <a:off x="6877050" y="4724400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44" name="Rectangle 40"/>
          <p:cNvSpPr>
            <a:spLocks noChangeArrowheads="1"/>
          </p:cNvSpPr>
          <p:nvPr/>
        </p:nvSpPr>
        <p:spPr bwMode="auto">
          <a:xfrm>
            <a:off x="6978650" y="6088063"/>
            <a:ext cx="2170113" cy="33655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r>
              <a:rPr lang="es-ES_tradnl" b="1">
                <a:solidFill>
                  <a:srgbClr val="FF3300"/>
                </a:solidFill>
              </a:rPr>
              <a:t>GLUCAGON Y ADREN.</a:t>
            </a:r>
          </a:p>
        </p:txBody>
      </p:sp>
      <p:sp>
        <p:nvSpPr>
          <p:cNvPr id="43045" name="Line 41"/>
          <p:cNvSpPr>
            <a:spLocks noChangeShapeType="1"/>
          </p:cNvSpPr>
          <p:nvPr/>
        </p:nvSpPr>
        <p:spPr bwMode="auto">
          <a:xfrm flipV="1">
            <a:off x="6877050" y="6092825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4734" y="-252930"/>
            <a:ext cx="10071708" cy="7110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6988"/>
            <a:ext cx="9144000" cy="1143001"/>
          </a:xfrm>
          <a:gradFill rotWithShape="1">
            <a:gsLst>
              <a:gs pos="0">
                <a:srgbClr val="006000"/>
              </a:gs>
              <a:gs pos="50000">
                <a:srgbClr val="00D000"/>
              </a:gs>
              <a:gs pos="100000">
                <a:srgbClr val="006000"/>
              </a:gs>
            </a:gsLst>
            <a:lin ang="5400000" scaled="1"/>
          </a:gra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600" u="sng" dirty="0" smtClean="0">
                <a:solidFill>
                  <a:schemeClr val="tx1"/>
                </a:solidFill>
              </a:rPr>
              <a:t>NUTRICION-METABOLISMO</a:t>
            </a:r>
            <a:endParaRPr lang="es-ES" sz="3600" u="sng" dirty="0" smtClean="0">
              <a:solidFill>
                <a:schemeClr val="tx1"/>
              </a:solidFill>
            </a:endParaRPr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>
            <a:off x="755650" y="1484313"/>
            <a:ext cx="2665413" cy="1150937"/>
          </a:xfrm>
          <a:prstGeom prst="ellipse">
            <a:avLst/>
          </a:prstGeom>
          <a:solidFill>
            <a:srgbClr val="00F6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>
                <a:latin typeface="Arial" charset="0"/>
                <a:cs typeface="Arial" charset="0"/>
              </a:rPr>
              <a:t>ALIMENTO</a:t>
            </a:r>
            <a:endParaRPr lang="es-ES" sz="2800" b="1">
              <a:latin typeface="Arial" charset="0"/>
              <a:cs typeface="Arial" charset="0"/>
            </a:endParaRP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539750" y="2997200"/>
            <a:ext cx="3024188" cy="1081088"/>
          </a:xfrm>
          <a:prstGeom prst="ellipse">
            <a:avLst/>
          </a:prstGeom>
          <a:solidFill>
            <a:srgbClr val="00F6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>
                <a:latin typeface="Arial" charset="0"/>
                <a:cs typeface="Arial" charset="0"/>
              </a:rPr>
              <a:t>NUTRICION </a:t>
            </a:r>
          </a:p>
          <a:p>
            <a:pPr algn="ctr"/>
            <a:r>
              <a:rPr lang="es-ES_tradnl" sz="2800">
                <a:latin typeface="Arial" charset="0"/>
                <a:cs typeface="Arial" charset="0"/>
              </a:rPr>
              <a:t>CELULAR</a:t>
            </a:r>
            <a:endParaRPr lang="es-ES" sz="2800">
              <a:latin typeface="Arial" charset="0"/>
              <a:cs typeface="Arial" charset="0"/>
            </a:endParaRPr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492500" y="1676400"/>
            <a:ext cx="1895475" cy="1608138"/>
          </a:xfrm>
          <a:custGeom>
            <a:avLst/>
            <a:gdLst>
              <a:gd name="T0" fmla="*/ 0 w 1194"/>
              <a:gd name="T1" fmla="*/ 2147483647 h 1013"/>
              <a:gd name="T2" fmla="*/ 2147483647 w 1194"/>
              <a:gd name="T3" fmla="*/ 2147483647 h 1013"/>
              <a:gd name="T4" fmla="*/ 2147483647 w 1194"/>
              <a:gd name="T5" fmla="*/ 2147483647 h 1013"/>
              <a:gd name="T6" fmla="*/ 0 60000 65536"/>
              <a:gd name="T7" fmla="*/ 0 60000 65536"/>
              <a:gd name="T8" fmla="*/ 0 60000 65536"/>
              <a:gd name="T9" fmla="*/ 0 w 1194"/>
              <a:gd name="T10" fmla="*/ 0 h 1013"/>
              <a:gd name="T11" fmla="*/ 1194 w 1194"/>
              <a:gd name="T12" fmla="*/ 1013 h 10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94" h="1013">
                <a:moveTo>
                  <a:pt x="0" y="106"/>
                </a:moveTo>
                <a:cubicBezTo>
                  <a:pt x="582" y="53"/>
                  <a:pt x="1164" y="0"/>
                  <a:pt x="1179" y="151"/>
                </a:cubicBezTo>
                <a:cubicBezTo>
                  <a:pt x="1194" y="302"/>
                  <a:pt x="272" y="869"/>
                  <a:pt x="90" y="1013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3419475" y="3860800"/>
            <a:ext cx="936625" cy="1081088"/>
          </a:xfrm>
          <a:custGeom>
            <a:avLst/>
            <a:gdLst>
              <a:gd name="T0" fmla="*/ 0 w 590"/>
              <a:gd name="T1" fmla="*/ 0 h 681"/>
              <a:gd name="T2" fmla="*/ 2147483647 w 590"/>
              <a:gd name="T3" fmla="*/ 2147483647 h 681"/>
              <a:gd name="T4" fmla="*/ 0 w 590"/>
              <a:gd name="T5" fmla="*/ 2147483647 h 681"/>
              <a:gd name="T6" fmla="*/ 0 60000 65536"/>
              <a:gd name="T7" fmla="*/ 0 60000 65536"/>
              <a:gd name="T8" fmla="*/ 0 60000 65536"/>
              <a:gd name="T9" fmla="*/ 0 w 590"/>
              <a:gd name="T10" fmla="*/ 0 h 681"/>
              <a:gd name="T11" fmla="*/ 590 w 590"/>
              <a:gd name="T12" fmla="*/ 681 h 6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90" h="681">
                <a:moveTo>
                  <a:pt x="0" y="0"/>
                </a:moveTo>
                <a:cubicBezTo>
                  <a:pt x="295" y="79"/>
                  <a:pt x="590" y="159"/>
                  <a:pt x="590" y="272"/>
                </a:cubicBezTo>
                <a:cubicBezTo>
                  <a:pt x="590" y="385"/>
                  <a:pt x="98" y="613"/>
                  <a:pt x="0" y="681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3850" y="5013325"/>
            <a:ext cx="2952750" cy="946150"/>
          </a:xfrm>
          <a:prstGeom prst="rect">
            <a:avLst/>
          </a:prstGeom>
          <a:solidFill>
            <a:srgbClr val="FAEF1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>
                <a:latin typeface="Arial" charset="0"/>
                <a:cs typeface="Arial" charset="0"/>
              </a:rPr>
              <a:t>BIOSINTESIS Y DEGRADACION</a:t>
            </a:r>
            <a:endParaRPr lang="es-ES" sz="2800" b="1">
              <a:latin typeface="Arial" charset="0"/>
              <a:cs typeface="Arial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851275" y="2708275"/>
            <a:ext cx="2663825" cy="519113"/>
          </a:xfrm>
          <a:prstGeom prst="rect">
            <a:avLst/>
          </a:prstGeom>
          <a:gradFill rotWithShape="1">
            <a:gsLst>
              <a:gs pos="0">
                <a:srgbClr val="75B8F5">
                  <a:gamma/>
                  <a:shade val="46275"/>
                  <a:invGamma/>
                </a:srgbClr>
              </a:gs>
              <a:gs pos="50000">
                <a:srgbClr val="75B8F5"/>
              </a:gs>
              <a:gs pos="100000">
                <a:srgbClr val="75B8F5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DIGESTION</a:t>
            </a:r>
            <a:endParaRPr lang="es-ES" sz="28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4643438" y="3213100"/>
            <a:ext cx="2663825" cy="519113"/>
          </a:xfrm>
          <a:prstGeom prst="rect">
            <a:avLst/>
          </a:prstGeom>
          <a:gradFill rotWithShape="1">
            <a:gsLst>
              <a:gs pos="0">
                <a:srgbClr val="75B8F5">
                  <a:gamma/>
                  <a:shade val="46275"/>
                  <a:invGamma/>
                </a:srgbClr>
              </a:gs>
              <a:gs pos="50000">
                <a:srgbClr val="75B8F5"/>
              </a:gs>
              <a:gs pos="100000">
                <a:srgbClr val="75B8F5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ABSORCION</a:t>
            </a:r>
            <a:endParaRPr lang="es-ES" sz="28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5364163" y="1196975"/>
            <a:ext cx="3671887" cy="1871663"/>
          </a:xfrm>
          <a:prstGeom prst="ellipse">
            <a:avLst/>
          </a:prstGeom>
          <a:solidFill>
            <a:srgbClr val="00F6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>
                <a:latin typeface="Arial" charset="0"/>
                <a:cs typeface="Arial" charset="0"/>
              </a:rPr>
              <a:t>MACROMOLECULAS </a:t>
            </a:r>
            <a:endParaRPr lang="es-ES" sz="2800">
              <a:latin typeface="Arial" charset="0"/>
              <a:cs typeface="Arial" charset="0"/>
            </a:endParaRPr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3779838" y="3933825"/>
            <a:ext cx="3168650" cy="1584325"/>
          </a:xfrm>
          <a:prstGeom prst="ellipse">
            <a:avLst/>
          </a:prstGeom>
          <a:solidFill>
            <a:srgbClr val="05E16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>
                <a:latin typeface="Arial" charset="0"/>
                <a:cs typeface="Arial" charset="0"/>
              </a:rPr>
              <a:t>METABOLISMO</a:t>
            </a:r>
            <a:endParaRPr lang="es-ES" sz="28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PROBLEMAS</a:t>
            </a:r>
            <a:br>
              <a:rPr lang="es-ES_tradnl" dirty="0" smtClean="0"/>
            </a:br>
            <a:endParaRPr lang="es-AR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49788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2800" dirty="0" smtClean="0"/>
              <a:t>	QUE VIAS METABOLICAS ESTAN ACTIVAS EN LAS SIGUIENTES SITUACIONES???</a:t>
            </a:r>
            <a:endParaRPr lang="es-ES" sz="2800" dirty="0" smtClean="0"/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989138"/>
            <a:ext cx="7772400" cy="4114800"/>
          </a:xfrm>
        </p:spPr>
        <p:txBody>
          <a:bodyPr/>
          <a:lstStyle/>
          <a:p>
            <a:pPr algn="just" eaLnBrk="1" hangingPunct="1">
              <a:buFont typeface="Symbol" pitchFamily="18" charset="2"/>
              <a:buChar char="·"/>
            </a:pPr>
            <a:r>
              <a:rPr lang="es-PE" dirty="0" smtClean="0"/>
              <a:t>A) Cuando se están consumiendo alimentos ricos en hidratos de carbono</a:t>
            </a:r>
          </a:p>
          <a:p>
            <a:pPr algn="just" eaLnBrk="1" hangingPunct="1">
              <a:buFont typeface="Symbol" pitchFamily="18" charset="2"/>
              <a:buChar char="·"/>
            </a:pPr>
            <a:endParaRPr lang="es-PE" dirty="0" smtClean="0"/>
          </a:p>
          <a:p>
            <a:pPr algn="just" eaLnBrk="1" hangingPunct="1">
              <a:buFont typeface="Symbol" pitchFamily="18" charset="2"/>
              <a:buChar char="·"/>
            </a:pPr>
            <a:r>
              <a:rPr lang="es-PE" dirty="0" smtClean="0"/>
              <a:t>B)Durante una carrera de 100 m?</a:t>
            </a:r>
          </a:p>
          <a:p>
            <a:pPr algn="just" eaLnBrk="1" hangingPunct="1">
              <a:buFont typeface="Symbol" pitchFamily="18" charset="2"/>
              <a:buChar char="·"/>
            </a:pPr>
            <a:endParaRPr lang="es-PE" dirty="0" smtClean="0"/>
          </a:p>
          <a:p>
            <a:pPr algn="just" eaLnBrk="1" hangingPunct="1">
              <a:buFont typeface="Symbol" pitchFamily="18" charset="2"/>
              <a:buChar char="·"/>
            </a:pPr>
            <a:r>
              <a:rPr lang="es-PE" dirty="0" smtClean="0"/>
              <a:t>C)Durante una maratón? 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3200" u="sng" dirty="0" smtClean="0"/>
              <a:t>ACIDOS GRASOS </a:t>
            </a:r>
            <a:r>
              <a:rPr lang="es-AR" sz="3200" dirty="0" smtClean="0"/>
              <a:t>DE NUMERO IMPAR DE ATOMOS DE CARBONO</a:t>
            </a:r>
            <a:endParaRPr lang="es-ES" sz="3200" dirty="0" smtClean="0"/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AR" sz="2400" dirty="0" smtClean="0"/>
              <a:t>Que beneficios tiene la utilización de ácidos grasos de número impar frente a los de número par de átomos de carbono?</a:t>
            </a:r>
          </a:p>
          <a:p>
            <a:pPr eaLnBrk="1" hangingPunct="1"/>
            <a:r>
              <a:rPr lang="es-AR" sz="2400" dirty="0" smtClean="0"/>
              <a:t>Que vitaminas son necesarias para que puedan degradarse los últimos tres carbonos?</a:t>
            </a:r>
            <a:endParaRPr lang="es-E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142875" y="142875"/>
            <a:ext cx="8886825" cy="2500313"/>
          </a:xfrm>
          <a:noFill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b="1" u="sng" dirty="0" smtClean="0"/>
              <a:t>TEJIDO ADIPOSO</a:t>
            </a:r>
            <a:r>
              <a:rPr lang="es-ES" sz="2800" b="1" dirty="0" smtClean="0"/>
              <a:t>: El tejido adiposo tiene un metabolismo dinámico, llevando a cabo biosíntesis de triglicéridos en periodos de prevalencia de sustratos y degradando los mismos en situación de ayuno</a:t>
            </a:r>
            <a:r>
              <a:rPr lang="es-ES" sz="2800" dirty="0" smtClean="0"/>
              <a:t>. </a:t>
            </a:r>
            <a:r>
              <a:rPr lang="es-PE" sz="2800" dirty="0" smtClean="0"/>
              <a:t/>
            </a:r>
            <a:br>
              <a:rPr lang="es-PE" sz="2800" dirty="0" smtClean="0"/>
            </a:br>
            <a:r>
              <a:rPr lang="es-ES" sz="2800" b="1" dirty="0" smtClean="0"/>
              <a:t>Con respecto al proceso de degradación  explique:</a:t>
            </a:r>
            <a:r>
              <a:rPr lang="es-PE" sz="2800" b="1" dirty="0" smtClean="0"/>
              <a:t/>
            </a:r>
            <a:br>
              <a:rPr lang="es-PE" sz="2800" b="1" dirty="0" smtClean="0"/>
            </a:br>
            <a:endParaRPr lang="es-PE" sz="2800" b="1" dirty="0" smtClean="0"/>
          </a:p>
        </p:txBody>
      </p:sp>
      <p:sp>
        <p:nvSpPr>
          <p:cNvPr id="30723" name="2 Marcador de contenido"/>
          <p:cNvSpPr>
            <a:spLocks noGrp="1"/>
          </p:cNvSpPr>
          <p:nvPr>
            <p:ph idx="1"/>
          </p:nvPr>
        </p:nvSpPr>
        <p:spPr>
          <a:xfrm>
            <a:off x="285720" y="2714620"/>
            <a:ext cx="8458200" cy="3571875"/>
          </a:xfrm>
          <a:noFill/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A)Cuál ó cuales son los estímulos que puede recibir el tejido adiposo para activar la enzima clave para la </a:t>
            </a:r>
            <a:r>
              <a:rPr lang="es-ES" sz="2800" dirty="0" err="1" smtClean="0"/>
              <a:t>lipólisis</a:t>
            </a:r>
            <a:r>
              <a:rPr lang="es-ES" sz="2800" dirty="0" smtClean="0"/>
              <a:t>?</a:t>
            </a:r>
            <a:endParaRPr lang="es-PE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B)¿Que productos se liberan a sangre y cual/cuales son su/sus destinos?</a:t>
            </a:r>
            <a:endParaRPr lang="es-PE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800" dirty="0" smtClean="0"/>
              <a:t>C)¿Enumere situaciones metabólicas: fisiológicas ó patológicas que activen este proceso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es-P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685800" y="-1143000"/>
            <a:ext cx="84582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/>
            </a:r>
            <a:br>
              <a:rPr lang="es-ES" sz="2400" b="1" i="1" dirty="0" smtClean="0"/>
            </a:br>
            <a:r>
              <a:rPr lang="es-ES" sz="2400" b="1" i="1" dirty="0" smtClean="0"/>
              <a:t>DIFERENCIA METABÓLICA EN EL </a:t>
            </a:r>
            <a:r>
              <a:rPr lang="es-ES" sz="2400" b="1" i="1" u="sng" dirty="0" smtClean="0"/>
              <a:t>HÍGADO Y MÚSCULO </a:t>
            </a:r>
            <a:br>
              <a:rPr lang="es-ES" sz="2400" b="1" i="1" u="sng" dirty="0" smtClean="0"/>
            </a:br>
            <a:r>
              <a:rPr lang="es-ES" sz="2400" b="1" i="1" u="sng" dirty="0" smtClean="0"/>
              <a:t>EN SITUACIÓN DE “ATAQUE O HUÍDA”</a:t>
            </a:r>
            <a:br>
              <a:rPr lang="es-ES" sz="2400" b="1" i="1" u="sng" dirty="0" smtClean="0"/>
            </a:br>
            <a:r>
              <a:rPr lang="es-ES" sz="2400" b="1" u="sng" dirty="0" smtClean="0"/>
              <a:t/>
            </a:r>
            <a:br>
              <a:rPr lang="es-ES" sz="2400" b="1" u="sng" dirty="0" smtClean="0"/>
            </a:br>
            <a:r>
              <a:rPr lang="es-ES" sz="2400" dirty="0" smtClean="0"/>
              <a:t>Durante una situación de “ataque o de huída” la adrenalina pone en marcha la degradación de glucógeno en el hígado, corazón y músculo esquelético. El producto final de la degradación del glucógeno en el hígado es la glucosa. En cambio, el producto final en el músculo esquelético es el </a:t>
            </a:r>
            <a:r>
              <a:rPr lang="es-ES" sz="2400" dirty="0" err="1" smtClean="0"/>
              <a:t>piruvato</a:t>
            </a:r>
            <a:r>
              <a:rPr lang="es-ES" sz="2400" dirty="0" smtClean="0"/>
              <a:t>. </a:t>
            </a:r>
            <a:endParaRPr lang="es-PE" sz="2400" dirty="0" smtClean="0"/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>
          <a:xfrm>
            <a:off x="642910" y="4286256"/>
            <a:ext cx="7772400" cy="2071702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ES" sz="2000" b="1" dirty="0" smtClean="0"/>
              <a:t>a)- ¿ Por qué se observan diferentes productos de degradación del glucógeno en los dos tejidos?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ES" sz="2000" b="1" dirty="0" smtClean="0"/>
              <a:t>b)- ¿ Cuál es la ventaja para el organismo en una situación de “ataque o huída” de tener estas rutas específicas para la degradación del glucógeno? </a:t>
            </a:r>
            <a:endParaRPr lang="es-PE" sz="2000" b="1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ES" sz="2000" b="1" dirty="0" smtClean="0"/>
              <a:t> </a:t>
            </a:r>
            <a:endParaRPr lang="es-PE" sz="2000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PE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RESPUESTAS A LOS PROBLEMAS</a:t>
            </a:r>
            <a:endParaRPr lang="es-A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5" y="3789363"/>
            <a:ext cx="9140825" cy="2955925"/>
            <a:chOff x="2" y="2387"/>
            <a:chExt cx="5758" cy="1862"/>
          </a:xfrm>
        </p:grpSpPr>
        <p:sp>
          <p:nvSpPr>
            <p:cNvPr id="12299" name="AutoShape 3"/>
            <p:cNvSpPr>
              <a:spLocks noChangeArrowheads="1"/>
            </p:cNvSpPr>
            <p:nvPr/>
          </p:nvSpPr>
          <p:spPr bwMode="auto">
            <a:xfrm flipH="1">
              <a:off x="2154" y="2704"/>
              <a:ext cx="1134" cy="272"/>
            </a:xfrm>
            <a:prstGeom prst="curvedUpArrow">
              <a:avLst>
                <a:gd name="adj1" fmla="val 83382"/>
                <a:gd name="adj2" fmla="val 166765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300" name="Text Box 4"/>
            <p:cNvSpPr txBox="1">
              <a:spLocks noChangeArrowheads="1"/>
            </p:cNvSpPr>
            <p:nvPr/>
          </p:nvSpPr>
          <p:spPr bwMode="auto">
            <a:xfrm>
              <a:off x="3819" y="2387"/>
              <a:ext cx="1941" cy="166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400" b="1">
                  <a:latin typeface="Arial" charset="0"/>
                </a:rPr>
                <a:t>Moléculas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Precursoras</a:t>
              </a:r>
            </a:p>
            <a:p>
              <a:pPr algn="ctr"/>
              <a:endParaRPr lang="es-ES_tradnl" sz="2400" b="1"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000099"/>
                  </a:solidFill>
                  <a:latin typeface="Arial" charset="0"/>
                </a:rPr>
                <a:t>Monosacáridos</a:t>
              </a:r>
              <a:endParaRPr lang="es-ES_tradnl" sz="2400" b="1" baseline="-18000">
                <a:solidFill>
                  <a:srgbClr val="000099"/>
                </a:solidFill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Ácidos grasos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Aminoácidos</a:t>
              </a:r>
            </a:p>
            <a:p>
              <a:pPr algn="ctr"/>
              <a:r>
                <a:rPr lang="es-ES_tradnl" sz="2400" b="1">
                  <a:solidFill>
                    <a:srgbClr val="008000"/>
                  </a:solidFill>
                  <a:latin typeface="Arial" charset="0"/>
                </a:rPr>
                <a:t>Bases nitrogenadas</a:t>
              </a:r>
              <a:endParaRPr lang="es-ES_tradnl" sz="2400" b="1" baseline="-18000">
                <a:solidFill>
                  <a:srgbClr val="008000"/>
                </a:solidFill>
                <a:latin typeface="Arial" charset="0"/>
              </a:endParaRPr>
            </a:p>
          </p:txBody>
        </p:sp>
        <p:sp>
          <p:nvSpPr>
            <p:cNvPr id="12301" name="Text Box 5"/>
            <p:cNvSpPr txBox="1">
              <a:spLocks noChangeArrowheads="1"/>
            </p:cNvSpPr>
            <p:nvPr/>
          </p:nvSpPr>
          <p:spPr bwMode="auto">
            <a:xfrm>
              <a:off x="2" y="2581"/>
              <a:ext cx="1716" cy="166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400" b="1">
                  <a:latin typeface="Arial" charset="0"/>
                </a:rPr>
                <a:t>Macromoléculas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Celulares</a:t>
              </a:r>
            </a:p>
            <a:p>
              <a:pPr algn="ctr"/>
              <a:endParaRPr lang="es-ES_tradnl" sz="2400" b="1"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000099"/>
                  </a:solidFill>
                  <a:latin typeface="Arial" charset="0"/>
                </a:rPr>
                <a:t>Polisacáridos</a:t>
              </a:r>
              <a:endParaRPr lang="es-ES_tradnl" sz="2400" b="1" baseline="-18000">
                <a:solidFill>
                  <a:srgbClr val="000099"/>
                </a:solidFill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Lípidos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Proteínas</a:t>
              </a:r>
            </a:p>
            <a:p>
              <a:pPr algn="ctr"/>
              <a:r>
                <a:rPr lang="es-ES_tradnl" sz="2400" b="1">
                  <a:solidFill>
                    <a:srgbClr val="008000"/>
                  </a:solidFill>
                  <a:latin typeface="Arial" charset="0"/>
                </a:rPr>
                <a:t>Ácidos Nucleicos</a:t>
              </a:r>
              <a:endParaRPr lang="es-ES_tradnl" sz="2400" b="1" baseline="-18000">
                <a:solidFill>
                  <a:srgbClr val="008000"/>
                </a:solidFill>
                <a:latin typeface="Arial" charset="0"/>
              </a:endParaRPr>
            </a:p>
          </p:txBody>
        </p:sp>
        <p:sp>
          <p:nvSpPr>
            <p:cNvPr id="12302" name="AutoShape 6"/>
            <p:cNvSpPr>
              <a:spLocks noChangeArrowheads="1"/>
            </p:cNvSpPr>
            <p:nvPr/>
          </p:nvSpPr>
          <p:spPr bwMode="auto">
            <a:xfrm>
              <a:off x="1474" y="2886"/>
              <a:ext cx="2313" cy="862"/>
            </a:xfrm>
            <a:prstGeom prst="leftArrow">
              <a:avLst>
                <a:gd name="adj1" fmla="val 41296"/>
                <a:gd name="adj2" fmla="val 51790"/>
              </a:avLst>
            </a:prstGeom>
            <a:solidFill>
              <a:schemeClr val="bg1"/>
            </a:solidFill>
            <a:ln w="9525">
              <a:solidFill>
                <a:srgbClr val="66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sz="1800" b="1">
                  <a:solidFill>
                    <a:srgbClr val="000099"/>
                  </a:solidFill>
                  <a:latin typeface="Arial" charset="0"/>
                </a:rPr>
                <a:t>VIAS ANABOLICAS</a:t>
              </a:r>
            </a:p>
            <a:p>
              <a:pPr algn="ctr"/>
              <a:r>
                <a:rPr lang="es-ES_tradnl" sz="1800" b="1">
                  <a:solidFill>
                    <a:srgbClr val="000099"/>
                  </a:solidFill>
                  <a:latin typeface="Arial" charset="0"/>
                </a:rPr>
                <a:t>(Síntesis reductora)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0" y="260350"/>
            <a:ext cx="9144000" cy="4176713"/>
            <a:chOff x="0" y="164"/>
            <a:chExt cx="5760" cy="2631"/>
          </a:xfrm>
        </p:grpSpPr>
        <p:sp>
          <p:nvSpPr>
            <p:cNvPr id="12292" name="Text Box 8"/>
            <p:cNvSpPr txBox="1">
              <a:spLocks noChangeArrowheads="1"/>
            </p:cNvSpPr>
            <p:nvPr/>
          </p:nvSpPr>
          <p:spPr bwMode="auto">
            <a:xfrm>
              <a:off x="0" y="346"/>
              <a:ext cx="1428" cy="1668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400" b="1">
                  <a:latin typeface="Arial" charset="0"/>
                </a:rPr>
                <a:t>Nutrientes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Contenedores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de Energía</a:t>
              </a:r>
            </a:p>
            <a:p>
              <a:pPr algn="ctr"/>
              <a:endParaRPr lang="es-ES_tradnl" sz="2400" b="1"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000099"/>
                  </a:solidFill>
                  <a:latin typeface="Arial" charset="0"/>
                </a:rPr>
                <a:t>Carbohidratos</a:t>
              </a:r>
            </a:p>
            <a:p>
              <a:pPr algn="ctr"/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Lípidos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Proteínas</a:t>
              </a:r>
            </a:p>
          </p:txBody>
        </p:sp>
        <p:sp>
          <p:nvSpPr>
            <p:cNvPr id="12293" name="AutoShape 9"/>
            <p:cNvSpPr>
              <a:spLocks noChangeArrowheads="1"/>
            </p:cNvSpPr>
            <p:nvPr/>
          </p:nvSpPr>
          <p:spPr bwMode="auto">
            <a:xfrm>
              <a:off x="1474" y="482"/>
              <a:ext cx="3084" cy="998"/>
            </a:xfrm>
            <a:prstGeom prst="rightArrow">
              <a:avLst>
                <a:gd name="adj1" fmla="val 45657"/>
                <a:gd name="adj2" fmla="val 57669"/>
              </a:avLst>
            </a:prstGeom>
            <a:solidFill>
              <a:schemeClr val="bg1"/>
            </a:solidFill>
            <a:ln w="9525">
              <a:solidFill>
                <a:srgbClr val="66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VIAS CATABOLICAS 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(Degradación oxidativa)</a:t>
              </a:r>
            </a:p>
          </p:txBody>
        </p:sp>
        <p:sp>
          <p:nvSpPr>
            <p:cNvPr id="12294" name="Text Box 10"/>
            <p:cNvSpPr txBox="1">
              <a:spLocks noChangeArrowheads="1"/>
            </p:cNvSpPr>
            <p:nvPr/>
          </p:nvSpPr>
          <p:spPr bwMode="auto">
            <a:xfrm>
              <a:off x="4642" y="164"/>
              <a:ext cx="1118" cy="1898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_tradnl" sz="2400" b="1">
                  <a:latin typeface="Arial" charset="0"/>
                </a:rPr>
                <a:t>Productos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finales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carentes 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de Energía</a:t>
              </a:r>
            </a:p>
            <a:p>
              <a:pPr algn="ctr"/>
              <a:endParaRPr lang="es-ES_tradnl" sz="2400" b="1">
                <a:latin typeface="Arial" charset="0"/>
              </a:endParaRPr>
            </a:p>
            <a:p>
              <a:pPr algn="ctr"/>
              <a:r>
                <a:rPr lang="es-ES_tradnl" sz="2400" b="1">
                  <a:solidFill>
                    <a:srgbClr val="000099"/>
                  </a:solidFill>
                  <a:latin typeface="Arial" charset="0"/>
                </a:rPr>
                <a:t>CO</a:t>
              </a:r>
              <a:r>
                <a:rPr lang="es-ES_tradnl" sz="2400" b="1" baseline="-18000">
                  <a:solidFill>
                    <a:srgbClr val="000099"/>
                  </a:solidFill>
                  <a:latin typeface="Arial" charset="0"/>
                </a:rPr>
                <a:t>2</a:t>
              </a:r>
            </a:p>
            <a:p>
              <a:pPr algn="ctr"/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H</a:t>
              </a:r>
              <a:r>
                <a:rPr lang="es-ES_tradnl" sz="2400" b="1" baseline="-18000">
                  <a:solidFill>
                    <a:srgbClr val="660066"/>
                  </a:solidFill>
                  <a:latin typeface="Arial" charset="0"/>
                </a:rPr>
                <a:t>2</a:t>
              </a:r>
              <a:r>
                <a:rPr lang="es-ES_tradnl" sz="2400" b="1">
                  <a:solidFill>
                    <a:srgbClr val="660066"/>
                  </a:solidFill>
                  <a:latin typeface="Arial" charset="0"/>
                </a:rPr>
                <a:t>O</a:t>
              </a:r>
            </a:p>
            <a:p>
              <a:pPr algn="ctr"/>
              <a:r>
                <a:rPr lang="es-ES_tradnl" sz="2400" b="1">
                  <a:solidFill>
                    <a:srgbClr val="FF0000"/>
                  </a:solidFill>
                  <a:latin typeface="Arial" charset="0"/>
                </a:rPr>
                <a:t>NH</a:t>
              </a:r>
              <a:r>
                <a:rPr lang="es-ES_tradnl" sz="2400" b="1" baseline="-18000">
                  <a:solidFill>
                    <a:srgbClr val="FF0000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4103" name="Oval 11"/>
            <p:cNvSpPr>
              <a:spLocks noChangeArrowheads="1"/>
            </p:cNvSpPr>
            <p:nvPr/>
          </p:nvSpPr>
          <p:spPr bwMode="auto">
            <a:xfrm>
              <a:off x="2653" y="1570"/>
              <a:ext cx="1270" cy="1089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s-ES_tradnl" sz="2400" b="1" dirty="0">
                  <a:latin typeface="Arial" charset="0"/>
                </a:rPr>
                <a:t>NADH</a:t>
              </a:r>
              <a:endParaRPr lang="es-ES_tradnl" sz="2400" b="1" baseline="24000" dirty="0">
                <a:latin typeface="Arial" charset="0"/>
              </a:endParaRPr>
            </a:p>
            <a:p>
              <a:pPr algn="ctr">
                <a:defRPr/>
              </a:pPr>
              <a:r>
                <a:rPr lang="es-ES_tradnl" sz="2400" b="1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NADPH</a:t>
              </a:r>
              <a:endParaRPr lang="es-ES_tradnl" sz="2400" b="1" baseline="26000" dirty="0">
                <a:solidFill>
                  <a:schemeClr val="accent6">
                    <a:lumMod val="75000"/>
                  </a:schemeClr>
                </a:solidFill>
                <a:latin typeface="Arial" charset="0"/>
              </a:endParaRPr>
            </a:p>
            <a:p>
              <a:pPr algn="ctr">
                <a:defRPr/>
              </a:pPr>
              <a:r>
                <a:rPr lang="es-ES_tradnl" sz="2400" b="1" dirty="0">
                  <a:latin typeface="Arial" charset="0"/>
                </a:rPr>
                <a:t>FADH</a:t>
              </a:r>
              <a:r>
                <a:rPr lang="es-ES_tradnl" sz="2400" b="1" baseline="-18000" dirty="0">
                  <a:latin typeface="Arial" charset="0"/>
                </a:rPr>
                <a:t>2</a:t>
              </a:r>
            </a:p>
            <a:p>
              <a:pPr algn="ctr">
                <a:defRPr/>
              </a:pPr>
              <a:r>
                <a:rPr lang="es-ES_tradnl" sz="2400" b="1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ATP</a:t>
              </a:r>
              <a:endParaRPr lang="es-ES_tradnl" sz="2400" b="1" baseline="24000" dirty="0">
                <a:solidFill>
                  <a:schemeClr val="accent6">
                    <a:lumMod val="75000"/>
                  </a:schemeClr>
                </a:solidFill>
                <a:latin typeface="Arial" charset="0"/>
              </a:endParaRPr>
            </a:p>
            <a:p>
              <a:pPr algn="ctr">
                <a:defRPr/>
              </a:pPr>
              <a:endParaRPr lang="es-ES_tradnl" sz="2400" b="1" baseline="-18000" dirty="0">
                <a:latin typeface="Arial" charset="0"/>
              </a:endParaRPr>
            </a:p>
          </p:txBody>
        </p:sp>
        <p:sp>
          <p:nvSpPr>
            <p:cNvPr id="12296" name="Text Box 12"/>
            <p:cNvSpPr txBox="1">
              <a:spLocks noChangeArrowheads="1"/>
            </p:cNvSpPr>
            <p:nvPr/>
          </p:nvSpPr>
          <p:spPr bwMode="auto">
            <a:xfrm>
              <a:off x="3760" y="1736"/>
              <a:ext cx="753" cy="44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000" b="1">
                  <a:latin typeface="Arial" charset="0"/>
                </a:rPr>
                <a:t>Energía </a:t>
              </a:r>
            </a:p>
            <a:p>
              <a:r>
                <a:rPr lang="es-ES_tradnl" sz="2000" b="1">
                  <a:latin typeface="Arial" charset="0"/>
                </a:rPr>
                <a:t>Química</a:t>
              </a:r>
            </a:p>
          </p:txBody>
        </p:sp>
        <p:sp>
          <p:nvSpPr>
            <p:cNvPr id="12297" name="AutoShape 13"/>
            <p:cNvSpPr>
              <a:spLocks noChangeArrowheads="1"/>
            </p:cNvSpPr>
            <p:nvPr/>
          </p:nvSpPr>
          <p:spPr bwMode="auto">
            <a:xfrm>
              <a:off x="2018" y="1253"/>
              <a:ext cx="1270" cy="318"/>
            </a:xfrm>
            <a:prstGeom prst="curvedDownArrow">
              <a:avLst>
                <a:gd name="adj1" fmla="val 79874"/>
                <a:gd name="adj2" fmla="val 159748"/>
                <a:gd name="adj3" fmla="val 33333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298" name="Oval 14"/>
            <p:cNvSpPr>
              <a:spLocks noChangeArrowheads="1"/>
            </p:cNvSpPr>
            <p:nvPr/>
          </p:nvSpPr>
          <p:spPr bwMode="auto">
            <a:xfrm>
              <a:off x="1292" y="1616"/>
              <a:ext cx="1361" cy="1179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sz="2400" b="1">
                  <a:latin typeface="Arial" charset="0"/>
                </a:rPr>
                <a:t>NAD</a:t>
              </a:r>
              <a:r>
                <a:rPr lang="es-ES_tradnl" sz="2400" b="1" baseline="24000">
                  <a:latin typeface="Arial" charset="0"/>
                </a:rPr>
                <a:t>+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NADP</a:t>
              </a:r>
              <a:r>
                <a:rPr lang="es-ES_tradnl" sz="2400" b="1" baseline="26000">
                  <a:latin typeface="Arial" charset="0"/>
                </a:rPr>
                <a:t>+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FAD</a:t>
              </a:r>
            </a:p>
            <a:p>
              <a:pPr algn="ctr"/>
              <a:r>
                <a:rPr lang="es-ES_tradnl" sz="2400" b="1">
                  <a:latin typeface="Arial" charset="0"/>
                </a:rPr>
                <a:t>ADP+HPO</a:t>
              </a:r>
              <a:r>
                <a:rPr lang="es-ES_tradnl" sz="2400" b="1" baseline="-18000">
                  <a:latin typeface="Arial" charset="0"/>
                </a:rPr>
                <a:t>4</a:t>
              </a:r>
              <a:r>
                <a:rPr lang="es-ES_tradnl" sz="2400" b="1" baseline="24000">
                  <a:latin typeface="Arial" charset="0"/>
                </a:rPr>
                <a:t>2-</a:t>
              </a:r>
            </a:p>
            <a:p>
              <a:pPr algn="ctr"/>
              <a:endParaRPr lang="es-ES_tradnl" sz="2400" b="1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3275013" y="5661025"/>
            <a:ext cx="1152525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284663" y="692150"/>
            <a:ext cx="4608512" cy="5435600"/>
            <a:chOff x="2699" y="436"/>
            <a:chExt cx="2903" cy="3424"/>
          </a:xfrm>
          <a:solidFill>
            <a:schemeClr val="bg1"/>
          </a:solidFill>
        </p:grpSpPr>
        <p:pic>
          <p:nvPicPr>
            <p:cNvPr id="26632" name="Picture 14"/>
            <p:cNvPicPr>
              <a:picLocks noChangeAspect="1" noChangeArrowheads="1"/>
            </p:cNvPicPr>
            <p:nvPr/>
          </p:nvPicPr>
          <p:blipFill>
            <a:blip r:embed="rId3"/>
            <a:srcRect l="46635"/>
            <a:stretch>
              <a:fillRect/>
            </a:stretch>
          </p:blipFill>
          <p:spPr bwMode="auto">
            <a:xfrm>
              <a:off x="2699" y="436"/>
              <a:ext cx="2903" cy="34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6633" name="Text Box 16"/>
            <p:cNvSpPr txBox="1">
              <a:spLocks noChangeArrowheads="1"/>
            </p:cNvSpPr>
            <p:nvPr/>
          </p:nvSpPr>
          <p:spPr bwMode="auto">
            <a:xfrm>
              <a:off x="3822" y="2568"/>
              <a:ext cx="1147" cy="3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6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Vías anabólicas</a:t>
              </a:r>
            </a:p>
            <a:p>
              <a:pPr algn="ctr"/>
              <a:r>
                <a:rPr lang="es-ES_tradnl" sz="16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divergentes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54000" y="711200"/>
            <a:ext cx="4176713" cy="5508625"/>
            <a:chOff x="160" y="448"/>
            <a:chExt cx="2631" cy="3470"/>
          </a:xfrm>
        </p:grpSpPr>
        <p:pic>
          <p:nvPicPr>
            <p:cNvPr id="26629" name="Picture 2"/>
            <p:cNvPicPr>
              <a:picLocks noChangeAspect="1" noChangeArrowheads="1"/>
            </p:cNvPicPr>
            <p:nvPr/>
          </p:nvPicPr>
          <p:blipFill>
            <a:blip r:embed="rId3"/>
            <a:srcRect r="53328"/>
            <a:stretch>
              <a:fillRect/>
            </a:stretch>
          </p:blipFill>
          <p:spPr bwMode="auto">
            <a:xfrm>
              <a:off x="160" y="448"/>
              <a:ext cx="2539" cy="3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0" name="Text Box 3"/>
            <p:cNvSpPr txBox="1">
              <a:spLocks noChangeArrowheads="1"/>
            </p:cNvSpPr>
            <p:nvPr/>
          </p:nvSpPr>
          <p:spPr bwMode="auto">
            <a:xfrm>
              <a:off x="418" y="2218"/>
              <a:ext cx="1147" cy="3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Vías catabólicas</a:t>
              </a:r>
            </a:p>
            <a:p>
              <a:pPr algn="ctr"/>
              <a:r>
                <a:rPr lang="es-ES_tradnl" sz="1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convergentes</a:t>
              </a:r>
            </a:p>
          </p:txBody>
        </p:sp>
        <p:sp>
          <p:nvSpPr>
            <p:cNvPr id="26631" name="Rectangle 17"/>
            <p:cNvSpPr>
              <a:spLocks noChangeArrowheads="1"/>
            </p:cNvSpPr>
            <p:nvPr/>
          </p:nvSpPr>
          <p:spPr bwMode="auto">
            <a:xfrm>
              <a:off x="2065" y="3600"/>
              <a:ext cx="726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421062" y="2571744"/>
            <a:ext cx="1008062" cy="584775"/>
          </a:xfrm>
          <a:prstGeom prst="rect">
            <a:avLst/>
          </a:prstGeom>
          <a:solidFill>
            <a:srgbClr val="BDBDE9"/>
          </a:solidFill>
          <a:ln w="9525" algn="ctr">
            <a:solidFill>
              <a:srgbClr val="66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Acetil-CoA</a:t>
            </a:r>
            <a:endParaRPr lang="es-ES" sz="1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786314" y="2571744"/>
            <a:ext cx="1143008" cy="461665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Acetoacetil-CoA</a:t>
            </a:r>
            <a:endParaRPr lang="es-ES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857752" y="3335537"/>
            <a:ext cx="1490673" cy="307777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A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Á</a:t>
            </a:r>
            <a:r>
              <a:rPr lang="es-AR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cidos </a:t>
            </a:r>
            <a:r>
              <a:rPr lang="es-AR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Grasos</a:t>
            </a:r>
            <a:endParaRPr lang="es-ES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7215206" y="1500174"/>
            <a:ext cx="928694" cy="276999"/>
          </a:xfrm>
          <a:prstGeom prst="rect">
            <a:avLst/>
          </a:prstGeom>
          <a:solidFill>
            <a:srgbClr val="F6CFCE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Colesterol</a:t>
            </a:r>
            <a:endParaRPr lang="es-ES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0" y="857232"/>
            <a:ext cx="4786314" cy="50475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AR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643438" y="642918"/>
            <a:ext cx="4334214" cy="47863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dirty="0" smtClean="0"/>
              <a:t>                                                                                                      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  <a:p>
            <a:endParaRPr lang="es-AR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582594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RUTAS METABOLICAS</a:t>
            </a:r>
            <a:endParaRPr kumimoji="0" lang="es-E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790" y="0"/>
            <a:ext cx="8957909" cy="607220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" name="Text Box 73"/>
          <p:cNvSpPr txBox="1">
            <a:spLocks/>
          </p:cNvSpPr>
          <p:nvPr/>
        </p:nvSpPr>
        <p:spPr>
          <a:xfrm>
            <a:off x="2571736" y="6000768"/>
            <a:ext cx="4532010" cy="461665"/>
          </a:xfrm>
          <a:prstGeom prst="rect">
            <a:avLst/>
          </a:prstGeom>
          <a:noFill/>
          <a:ln>
            <a:noFill/>
          </a:ln>
        </p:spPr>
        <p:txBody>
          <a:bodyPr wrap="none" numCol="1">
            <a:spAutoFit/>
          </a:bodyPr>
          <a:lstStyle/>
          <a:p>
            <a:pPr marL="0" indent="0"/>
            <a:r>
              <a:rPr lang="en-US" sz="2400" b="1" dirty="0" smtClean="0">
                <a:solidFill>
                  <a:srgbClr val="C00000"/>
                </a:solidFill>
              </a:rPr>
              <a:t>Ejemplo general de convergencia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3"/>
          <p:cNvSpPr>
            <a:spLocks noChangeArrowheads="1"/>
          </p:cNvSpPr>
          <p:nvPr/>
        </p:nvSpPr>
        <p:spPr bwMode="auto">
          <a:xfrm>
            <a:off x="357158" y="2500306"/>
            <a:ext cx="1871662" cy="1223962"/>
          </a:xfrm>
          <a:prstGeom prst="ellipse">
            <a:avLst/>
          </a:prstGeom>
          <a:solidFill>
            <a:srgbClr val="4FEF4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 dirty="0">
                <a:solidFill>
                  <a:srgbClr val="0000FF"/>
                </a:solidFill>
                <a:latin typeface="Arial" charset="0"/>
                <a:cs typeface="Arial" charset="0"/>
              </a:rPr>
              <a:t>VITAMINAS</a:t>
            </a:r>
            <a:endParaRPr lang="es-ES" sz="2400" b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4339" name="Oval 4"/>
          <p:cNvSpPr>
            <a:spLocks noChangeArrowheads="1"/>
          </p:cNvSpPr>
          <p:nvPr/>
        </p:nvSpPr>
        <p:spPr bwMode="auto">
          <a:xfrm>
            <a:off x="2571736" y="2643182"/>
            <a:ext cx="2016125" cy="1152525"/>
          </a:xfrm>
          <a:prstGeom prst="ellipse">
            <a:avLst/>
          </a:prstGeom>
          <a:solidFill>
            <a:srgbClr val="4FEF4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 dirty="0">
                <a:solidFill>
                  <a:srgbClr val="7030A0"/>
                </a:solidFill>
                <a:latin typeface="Arial" charset="0"/>
                <a:cs typeface="Arial" charset="0"/>
              </a:rPr>
              <a:t>MINERALES</a:t>
            </a:r>
            <a:endParaRPr lang="es-ES" sz="2400" b="1" dirty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14340" name="AutoShape 6"/>
          <p:cNvSpPr>
            <a:spLocks noChangeArrowheads="1"/>
          </p:cNvSpPr>
          <p:nvPr/>
        </p:nvSpPr>
        <p:spPr bwMode="auto">
          <a:xfrm rot="-5400000">
            <a:off x="2044676" y="669912"/>
            <a:ext cx="1223962" cy="3313113"/>
          </a:xfrm>
          <a:prstGeom prst="leftArrowCallout">
            <a:avLst>
              <a:gd name="adj1" fmla="val 67672"/>
              <a:gd name="adj2" fmla="val 67672"/>
              <a:gd name="adj3" fmla="val 16667"/>
              <a:gd name="adj4" fmla="val 66667"/>
            </a:avLst>
          </a:prstGeom>
          <a:solidFill>
            <a:srgbClr val="4FEF4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1571604" y="1857364"/>
            <a:ext cx="2016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dirty="0">
                <a:latin typeface="Arial" charset="0"/>
                <a:cs typeface="Arial" charset="0"/>
              </a:rPr>
              <a:t>ENZIMAS</a:t>
            </a:r>
            <a:endParaRPr lang="es-ES" sz="2800" dirty="0">
              <a:latin typeface="Arial" charset="0"/>
              <a:cs typeface="Arial" charset="0"/>
            </a:endParaRPr>
          </a:p>
        </p:txBody>
      </p:sp>
      <p:sp>
        <p:nvSpPr>
          <p:cNvPr id="14342" name="AutoShape 10"/>
          <p:cNvSpPr>
            <a:spLocks noChangeArrowheads="1"/>
          </p:cNvSpPr>
          <p:nvPr/>
        </p:nvSpPr>
        <p:spPr bwMode="auto">
          <a:xfrm rot="-5400000">
            <a:off x="5903912" y="152401"/>
            <a:ext cx="1368425" cy="4032250"/>
          </a:xfrm>
          <a:prstGeom prst="leftArrowCallout">
            <a:avLst>
              <a:gd name="adj1" fmla="val 73666"/>
              <a:gd name="adj2" fmla="val 73666"/>
              <a:gd name="adj3" fmla="val 16667"/>
              <a:gd name="adj4" fmla="val 66667"/>
            </a:avLst>
          </a:prstGeom>
          <a:solidFill>
            <a:srgbClr val="00F6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 rot="10800000" flipH="1" flipV="1">
            <a:off x="5508625" y="1773238"/>
            <a:ext cx="2490788" cy="519112"/>
          </a:xfrm>
          <a:prstGeom prst="rect">
            <a:avLst/>
          </a:prstGeom>
          <a:solidFill>
            <a:srgbClr val="00F6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>
                <a:latin typeface="Arial" charset="0"/>
                <a:cs typeface="Arial" charset="0"/>
              </a:rPr>
              <a:t>ENERGIA</a:t>
            </a:r>
            <a:endParaRPr lang="es-ES" sz="2800">
              <a:latin typeface="Arial" charset="0"/>
              <a:cs typeface="Arial" charset="0"/>
            </a:endParaRPr>
          </a:p>
        </p:txBody>
      </p:sp>
      <p:sp>
        <p:nvSpPr>
          <p:cNvPr id="14344" name="Text Box 12"/>
          <p:cNvSpPr txBox="1">
            <a:spLocks noChangeArrowheads="1"/>
          </p:cNvSpPr>
          <p:nvPr/>
        </p:nvSpPr>
        <p:spPr bwMode="auto">
          <a:xfrm>
            <a:off x="5940425" y="3068638"/>
            <a:ext cx="1512888" cy="528637"/>
          </a:xfrm>
          <a:prstGeom prst="rect">
            <a:avLst/>
          </a:prstGeom>
          <a:solidFill>
            <a:srgbClr val="00F6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latin typeface="Arial" charset="0"/>
                <a:cs typeface="Arial" charset="0"/>
              </a:rPr>
              <a:t>ATP</a:t>
            </a:r>
            <a:endParaRPr lang="es-ES" sz="2800" b="1">
              <a:latin typeface="Arial" charset="0"/>
              <a:cs typeface="Arial" charset="0"/>
            </a:endParaRP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755650" y="188913"/>
            <a:ext cx="8064500" cy="79851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45000"/>
              </a:lnSpc>
              <a:spcBef>
                <a:spcPct val="60000"/>
              </a:spcBef>
              <a:spcAft>
                <a:spcPct val="45000"/>
              </a:spcAft>
              <a:defRPr/>
            </a:pPr>
            <a:r>
              <a:rPr lang="es-ES_tradnl" sz="3200" b="1">
                <a:latin typeface="Arial" charset="0"/>
                <a:cs typeface="Arial" charset="0"/>
              </a:rPr>
              <a:t>VIAS METABOLICAS</a:t>
            </a:r>
            <a:endParaRPr lang="es-ES" sz="3200" b="1">
              <a:latin typeface="Arial" charset="0"/>
              <a:cs typeface="Arial" charset="0"/>
            </a:endParaRPr>
          </a:p>
        </p:txBody>
      </p:sp>
      <p:sp>
        <p:nvSpPr>
          <p:cNvPr id="14346" name="AutoShape 15"/>
          <p:cNvSpPr>
            <a:spLocks noChangeArrowheads="1"/>
          </p:cNvSpPr>
          <p:nvPr/>
        </p:nvSpPr>
        <p:spPr bwMode="auto">
          <a:xfrm rot="-5400000">
            <a:off x="6084094" y="2851944"/>
            <a:ext cx="1439863" cy="4321175"/>
          </a:xfrm>
          <a:prstGeom prst="leftArrowCallout">
            <a:avLst>
              <a:gd name="adj1" fmla="val 75028"/>
              <a:gd name="adj2" fmla="val 75028"/>
              <a:gd name="adj3" fmla="val 16667"/>
              <a:gd name="adj4" fmla="val 66667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s-AR" sz="2400" b="1"/>
              <a:t>PODER REDUCTOR</a:t>
            </a:r>
            <a:endParaRPr lang="es-ES" sz="2400" b="1"/>
          </a:p>
        </p:txBody>
      </p:sp>
      <p:sp>
        <p:nvSpPr>
          <p:cNvPr id="14347" name="Text Box 16"/>
          <p:cNvSpPr txBox="1">
            <a:spLocks noChangeArrowheads="1"/>
          </p:cNvSpPr>
          <p:nvPr/>
        </p:nvSpPr>
        <p:spPr bwMode="auto">
          <a:xfrm>
            <a:off x="6011863" y="6092825"/>
            <a:ext cx="1873250" cy="528638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>
                <a:latin typeface="Arial" charset="0"/>
                <a:cs typeface="Arial" charset="0"/>
              </a:rPr>
              <a:t>NADPH</a:t>
            </a:r>
            <a:endParaRPr lang="es-ES" sz="28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228600" y="1341438"/>
            <a:ext cx="157162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Glucógeno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362200" y="1341438"/>
            <a:ext cx="1098550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Grasas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4114800" y="1341438"/>
            <a:ext cx="141922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Proteínas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6248400" y="1341438"/>
            <a:ext cx="2376488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accent2"/>
                </a:solidFill>
              </a:rPr>
              <a:t>Acidos Nucleicos</a:t>
            </a: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0" y="2584450"/>
            <a:ext cx="1971675" cy="469900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Glucosa-6-P</a:t>
            </a:r>
          </a:p>
        </p:txBody>
      </p:sp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2211388" y="2571750"/>
            <a:ext cx="1784350" cy="469900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 dirty="0">
                <a:solidFill>
                  <a:schemeClr val="bg1"/>
                </a:solidFill>
              </a:rPr>
              <a:t>Acetil-CoA</a:t>
            </a:r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4040188" y="2492375"/>
            <a:ext cx="1971675" cy="469900"/>
          </a:xfrm>
          <a:prstGeom prst="rect">
            <a:avLst/>
          </a:prstGeom>
          <a:solidFill>
            <a:srgbClr val="DCDCD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Aminoácidos</a:t>
            </a:r>
          </a:p>
        </p:txBody>
      </p:sp>
      <p:sp>
        <p:nvSpPr>
          <p:cNvPr id="15369" name="Rectangle 10"/>
          <p:cNvSpPr>
            <a:spLocks noChangeArrowheads="1"/>
          </p:cNvSpPr>
          <p:nvPr/>
        </p:nvSpPr>
        <p:spPr bwMode="auto">
          <a:xfrm>
            <a:off x="6461125" y="2297113"/>
            <a:ext cx="1616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s-ES_tradnl" sz="2400"/>
              <a:t>Purinas y</a:t>
            </a:r>
          </a:p>
          <a:p>
            <a:r>
              <a:rPr lang="es-ES_tradnl" sz="2400"/>
              <a:t>Pirimidinas</a:t>
            </a:r>
          </a:p>
        </p:txBody>
      </p:sp>
      <p:sp>
        <p:nvSpPr>
          <p:cNvPr id="15370" name="Rectangle 11"/>
          <p:cNvSpPr>
            <a:spLocks noChangeArrowheads="1"/>
          </p:cNvSpPr>
          <p:nvPr/>
        </p:nvSpPr>
        <p:spPr bwMode="auto">
          <a:xfrm>
            <a:off x="3124200" y="4008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15371" name="Rectangle 12"/>
          <p:cNvSpPr>
            <a:spLocks noChangeArrowheads="1"/>
          </p:cNvSpPr>
          <p:nvPr/>
        </p:nvSpPr>
        <p:spPr bwMode="auto">
          <a:xfrm>
            <a:off x="3348038" y="5373688"/>
            <a:ext cx="806450" cy="4699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ATP</a:t>
            </a:r>
          </a:p>
        </p:txBody>
      </p:sp>
      <p:sp>
        <p:nvSpPr>
          <p:cNvPr id="15372" name="Rectangle 13"/>
          <p:cNvSpPr>
            <a:spLocks noChangeArrowheads="1"/>
          </p:cNvSpPr>
          <p:nvPr/>
        </p:nvSpPr>
        <p:spPr bwMode="auto">
          <a:xfrm>
            <a:off x="5364163" y="3213100"/>
            <a:ext cx="750887" cy="46196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s-ES_tradnl" sz="2400" b="1">
                <a:solidFill>
                  <a:schemeClr val="bg1"/>
                </a:solidFill>
              </a:rPr>
              <a:t>NH</a:t>
            </a:r>
            <a:r>
              <a:rPr lang="es-ES_tradnl" sz="2400" b="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373" name="Line 14"/>
          <p:cNvSpPr>
            <a:spLocks noChangeShapeType="1"/>
          </p:cNvSpPr>
          <p:nvPr/>
        </p:nvSpPr>
        <p:spPr bwMode="auto">
          <a:xfrm>
            <a:off x="7620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4" name="Line 15"/>
          <p:cNvSpPr>
            <a:spLocks noChangeShapeType="1"/>
          </p:cNvSpPr>
          <p:nvPr/>
        </p:nvSpPr>
        <p:spPr bwMode="auto">
          <a:xfrm flipV="1">
            <a:off x="9906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5" name="Line 16"/>
          <p:cNvSpPr>
            <a:spLocks noChangeShapeType="1"/>
          </p:cNvSpPr>
          <p:nvPr/>
        </p:nvSpPr>
        <p:spPr bwMode="auto">
          <a:xfrm>
            <a:off x="28194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6" name="Line 17"/>
          <p:cNvSpPr>
            <a:spLocks noChangeShapeType="1"/>
          </p:cNvSpPr>
          <p:nvPr/>
        </p:nvSpPr>
        <p:spPr bwMode="auto">
          <a:xfrm flipV="1">
            <a:off x="2971800" y="186848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Line 18"/>
          <p:cNvSpPr>
            <a:spLocks noChangeShapeType="1"/>
          </p:cNvSpPr>
          <p:nvPr/>
        </p:nvSpPr>
        <p:spPr bwMode="auto">
          <a:xfrm>
            <a:off x="46482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8" name="Line 19"/>
          <p:cNvSpPr>
            <a:spLocks noChangeShapeType="1"/>
          </p:cNvSpPr>
          <p:nvPr/>
        </p:nvSpPr>
        <p:spPr bwMode="auto">
          <a:xfrm flipV="1">
            <a:off x="4800600" y="17986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Line 20"/>
          <p:cNvSpPr>
            <a:spLocks noChangeShapeType="1"/>
          </p:cNvSpPr>
          <p:nvPr/>
        </p:nvSpPr>
        <p:spPr bwMode="auto">
          <a:xfrm>
            <a:off x="7086600" y="18748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0" name="Line 21"/>
          <p:cNvSpPr>
            <a:spLocks noChangeShapeType="1"/>
          </p:cNvSpPr>
          <p:nvPr/>
        </p:nvSpPr>
        <p:spPr bwMode="auto">
          <a:xfrm flipV="1">
            <a:off x="7239000" y="1798638"/>
            <a:ext cx="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1" name="Line 22"/>
          <p:cNvSpPr>
            <a:spLocks noChangeShapeType="1"/>
          </p:cNvSpPr>
          <p:nvPr/>
        </p:nvSpPr>
        <p:spPr bwMode="auto">
          <a:xfrm>
            <a:off x="1547813" y="3100388"/>
            <a:ext cx="1008062" cy="61595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2" name="Line 23"/>
          <p:cNvSpPr>
            <a:spLocks noChangeShapeType="1"/>
          </p:cNvSpPr>
          <p:nvPr/>
        </p:nvSpPr>
        <p:spPr bwMode="auto">
          <a:xfrm>
            <a:off x="3419475" y="2976563"/>
            <a:ext cx="73025" cy="73977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3" name="Line 24"/>
          <p:cNvSpPr>
            <a:spLocks noChangeShapeType="1"/>
          </p:cNvSpPr>
          <p:nvPr/>
        </p:nvSpPr>
        <p:spPr bwMode="auto">
          <a:xfrm flipH="1">
            <a:off x="4427538" y="2997200"/>
            <a:ext cx="390525" cy="719138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4" name="Oval 26"/>
          <p:cNvSpPr>
            <a:spLocks noChangeArrowheads="1"/>
          </p:cNvSpPr>
          <p:nvPr/>
        </p:nvSpPr>
        <p:spPr bwMode="auto">
          <a:xfrm>
            <a:off x="2411413" y="3644900"/>
            <a:ext cx="2219325" cy="11525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 b="1"/>
              <a:t>CICLO</a:t>
            </a:r>
          </a:p>
          <a:p>
            <a:pPr algn="ctr"/>
            <a:r>
              <a:rPr lang="es-ES_tradnl" sz="2400" b="1"/>
              <a:t>DE KREBS</a:t>
            </a:r>
          </a:p>
        </p:txBody>
      </p:sp>
      <p:sp>
        <p:nvSpPr>
          <p:cNvPr id="15385" name="AutoShape 27"/>
          <p:cNvSpPr>
            <a:spLocks noChangeArrowheads="1"/>
          </p:cNvSpPr>
          <p:nvPr/>
        </p:nvSpPr>
        <p:spPr bwMode="auto">
          <a:xfrm>
            <a:off x="3635375" y="4868863"/>
            <a:ext cx="238125" cy="390525"/>
          </a:xfrm>
          <a:prstGeom prst="downArrow">
            <a:avLst>
              <a:gd name="adj1" fmla="val 50000"/>
              <a:gd name="adj2" fmla="val 41015"/>
            </a:avLst>
          </a:prstGeom>
          <a:solidFill>
            <a:srgbClr val="1FB13B"/>
          </a:solidFill>
          <a:ln w="12700">
            <a:solidFill>
              <a:srgbClr val="15792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5386" name="Freeform 28"/>
          <p:cNvSpPr>
            <a:spLocks/>
          </p:cNvSpPr>
          <p:nvPr/>
        </p:nvSpPr>
        <p:spPr bwMode="auto">
          <a:xfrm>
            <a:off x="4643438" y="3213100"/>
            <a:ext cx="504825" cy="360363"/>
          </a:xfrm>
          <a:custGeom>
            <a:avLst/>
            <a:gdLst>
              <a:gd name="T0" fmla="*/ 2147483647 w 209"/>
              <a:gd name="T1" fmla="*/ 0 h 199"/>
              <a:gd name="T2" fmla="*/ 2147483647 w 209"/>
              <a:gd name="T3" fmla="*/ 2147483647 h 199"/>
              <a:gd name="T4" fmla="*/ 2147483647 w 209"/>
              <a:gd name="T5" fmla="*/ 2147483647 h 199"/>
              <a:gd name="T6" fmla="*/ 2147483647 w 209"/>
              <a:gd name="T7" fmla="*/ 2147483647 h 199"/>
              <a:gd name="T8" fmla="*/ 0 w 209"/>
              <a:gd name="T9" fmla="*/ 2147483647 h 199"/>
              <a:gd name="T10" fmla="*/ 2147483647 w 209"/>
              <a:gd name="T11" fmla="*/ 2147483647 h 199"/>
              <a:gd name="T12" fmla="*/ 2147483647 w 209"/>
              <a:gd name="T13" fmla="*/ 2147483647 h 199"/>
              <a:gd name="T14" fmla="*/ 2147483647 w 209"/>
              <a:gd name="T15" fmla="*/ 2147483647 h 199"/>
              <a:gd name="T16" fmla="*/ 2147483647 w 209"/>
              <a:gd name="T17" fmla="*/ 2147483647 h 199"/>
              <a:gd name="T18" fmla="*/ 2147483647 w 209"/>
              <a:gd name="T19" fmla="*/ 2147483647 h 199"/>
              <a:gd name="T20" fmla="*/ 2147483647 w 209"/>
              <a:gd name="T21" fmla="*/ 2147483647 h 199"/>
              <a:gd name="T22" fmla="*/ 2147483647 w 209"/>
              <a:gd name="T23" fmla="*/ 2147483647 h 199"/>
              <a:gd name="T24" fmla="*/ 2147483647 w 209"/>
              <a:gd name="T25" fmla="*/ 2147483647 h 199"/>
              <a:gd name="T26" fmla="*/ 2147483647 w 209"/>
              <a:gd name="T27" fmla="*/ 2147483647 h 199"/>
              <a:gd name="T28" fmla="*/ 2147483647 w 209"/>
              <a:gd name="T29" fmla="*/ 2147483647 h 199"/>
              <a:gd name="T30" fmla="*/ 2147483647 w 209"/>
              <a:gd name="T31" fmla="*/ 2147483647 h 199"/>
              <a:gd name="T32" fmla="*/ 2147483647 w 209"/>
              <a:gd name="T33" fmla="*/ 2147483647 h 199"/>
              <a:gd name="T34" fmla="*/ 2147483647 w 209"/>
              <a:gd name="T35" fmla="*/ 2147483647 h 199"/>
              <a:gd name="T36" fmla="*/ 2147483647 w 209"/>
              <a:gd name="T37" fmla="*/ 2147483647 h 199"/>
              <a:gd name="T38" fmla="*/ 2147483647 w 209"/>
              <a:gd name="T39" fmla="*/ 2147483647 h 199"/>
              <a:gd name="T40" fmla="*/ 2147483647 w 209"/>
              <a:gd name="T41" fmla="*/ 2147483647 h 199"/>
              <a:gd name="T42" fmla="*/ 2147483647 w 209"/>
              <a:gd name="T43" fmla="*/ 2147483647 h 199"/>
              <a:gd name="T44" fmla="*/ 2147483647 w 209"/>
              <a:gd name="T45" fmla="*/ 2147483647 h 199"/>
              <a:gd name="T46" fmla="*/ 2147483647 w 209"/>
              <a:gd name="T47" fmla="*/ 2147483647 h 199"/>
              <a:gd name="T48" fmla="*/ 2147483647 w 209"/>
              <a:gd name="T49" fmla="*/ 2147483647 h 199"/>
              <a:gd name="T50" fmla="*/ 2147483647 w 209"/>
              <a:gd name="T51" fmla="*/ 2147483647 h 199"/>
              <a:gd name="T52" fmla="*/ 2147483647 w 209"/>
              <a:gd name="T53" fmla="*/ 2147483647 h 199"/>
              <a:gd name="T54" fmla="*/ 2147483647 w 209"/>
              <a:gd name="T55" fmla="*/ 2147483647 h 199"/>
              <a:gd name="T56" fmla="*/ 2147483647 w 209"/>
              <a:gd name="T57" fmla="*/ 2147483647 h 199"/>
              <a:gd name="T58" fmla="*/ 2147483647 w 209"/>
              <a:gd name="T59" fmla="*/ 2147483647 h 199"/>
              <a:gd name="T60" fmla="*/ 2147483647 w 209"/>
              <a:gd name="T61" fmla="*/ 2147483647 h 199"/>
              <a:gd name="T62" fmla="*/ 2147483647 w 209"/>
              <a:gd name="T63" fmla="*/ 2147483647 h 199"/>
              <a:gd name="T64" fmla="*/ 2147483647 w 209"/>
              <a:gd name="T65" fmla="*/ 2147483647 h 199"/>
              <a:gd name="T66" fmla="*/ 2147483647 w 209"/>
              <a:gd name="T67" fmla="*/ 2147483647 h 199"/>
              <a:gd name="T68" fmla="*/ 2147483647 w 209"/>
              <a:gd name="T69" fmla="*/ 2147483647 h 199"/>
              <a:gd name="T70" fmla="*/ 2147483647 w 209"/>
              <a:gd name="T71" fmla="*/ 2147483647 h 199"/>
              <a:gd name="T72" fmla="*/ 2147483647 w 209"/>
              <a:gd name="T73" fmla="*/ 2147483647 h 199"/>
              <a:gd name="T74" fmla="*/ 2147483647 w 209"/>
              <a:gd name="T75" fmla="*/ 2147483647 h 19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09"/>
              <a:gd name="T115" fmla="*/ 0 h 199"/>
              <a:gd name="T116" fmla="*/ 209 w 209"/>
              <a:gd name="T117" fmla="*/ 199 h 19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09" h="199">
                <a:moveTo>
                  <a:pt x="31" y="0"/>
                </a:moveTo>
                <a:lnTo>
                  <a:pt x="18" y="26"/>
                </a:lnTo>
                <a:lnTo>
                  <a:pt x="8" y="51"/>
                </a:lnTo>
                <a:lnTo>
                  <a:pt x="2" y="76"/>
                </a:lnTo>
                <a:lnTo>
                  <a:pt x="0" y="100"/>
                </a:lnTo>
                <a:lnTo>
                  <a:pt x="2" y="121"/>
                </a:lnTo>
                <a:lnTo>
                  <a:pt x="7" y="140"/>
                </a:lnTo>
                <a:lnTo>
                  <a:pt x="16" y="155"/>
                </a:lnTo>
                <a:lnTo>
                  <a:pt x="29" y="166"/>
                </a:lnTo>
                <a:lnTo>
                  <a:pt x="70" y="191"/>
                </a:lnTo>
                <a:lnTo>
                  <a:pt x="83" y="196"/>
                </a:lnTo>
                <a:lnTo>
                  <a:pt x="96" y="198"/>
                </a:lnTo>
                <a:lnTo>
                  <a:pt x="111" y="197"/>
                </a:lnTo>
                <a:lnTo>
                  <a:pt x="126" y="193"/>
                </a:lnTo>
                <a:lnTo>
                  <a:pt x="141" y="187"/>
                </a:lnTo>
                <a:lnTo>
                  <a:pt x="157" y="177"/>
                </a:lnTo>
                <a:lnTo>
                  <a:pt x="173" y="165"/>
                </a:lnTo>
                <a:lnTo>
                  <a:pt x="188" y="150"/>
                </a:lnTo>
                <a:lnTo>
                  <a:pt x="208" y="162"/>
                </a:lnTo>
                <a:lnTo>
                  <a:pt x="196" y="99"/>
                </a:lnTo>
                <a:lnTo>
                  <a:pt x="126" y="113"/>
                </a:lnTo>
                <a:lnTo>
                  <a:pt x="147" y="125"/>
                </a:lnTo>
                <a:lnTo>
                  <a:pt x="123" y="146"/>
                </a:lnTo>
                <a:lnTo>
                  <a:pt x="111" y="155"/>
                </a:lnTo>
                <a:lnTo>
                  <a:pt x="99" y="162"/>
                </a:lnTo>
                <a:lnTo>
                  <a:pt x="87" y="168"/>
                </a:lnTo>
                <a:lnTo>
                  <a:pt x="76" y="171"/>
                </a:lnTo>
                <a:lnTo>
                  <a:pt x="64" y="173"/>
                </a:lnTo>
                <a:lnTo>
                  <a:pt x="53" y="174"/>
                </a:lnTo>
                <a:lnTo>
                  <a:pt x="46" y="160"/>
                </a:lnTo>
                <a:lnTo>
                  <a:pt x="42" y="144"/>
                </a:lnTo>
                <a:lnTo>
                  <a:pt x="41" y="126"/>
                </a:lnTo>
                <a:lnTo>
                  <a:pt x="43" y="107"/>
                </a:lnTo>
                <a:lnTo>
                  <a:pt x="46" y="87"/>
                </a:lnTo>
                <a:lnTo>
                  <a:pt x="53" y="66"/>
                </a:lnTo>
                <a:lnTo>
                  <a:pt x="62" y="45"/>
                </a:lnTo>
                <a:lnTo>
                  <a:pt x="73" y="24"/>
                </a:lnTo>
              </a:path>
            </a:pathLst>
          </a:custGeom>
          <a:solidFill>
            <a:schemeClr val="accent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5387" name="Oval 29"/>
          <p:cNvSpPr>
            <a:spLocks noChangeArrowheads="1"/>
          </p:cNvSpPr>
          <p:nvPr/>
        </p:nvSpPr>
        <p:spPr bwMode="auto">
          <a:xfrm>
            <a:off x="6084888" y="3716338"/>
            <a:ext cx="1225550" cy="466725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400">
                <a:solidFill>
                  <a:schemeClr val="bg1"/>
                </a:solidFill>
              </a:rPr>
              <a:t>C.Urea</a:t>
            </a:r>
          </a:p>
        </p:txBody>
      </p:sp>
      <p:sp>
        <p:nvSpPr>
          <p:cNvPr id="15388" name="Line 30"/>
          <p:cNvSpPr>
            <a:spLocks noChangeShapeType="1"/>
          </p:cNvSpPr>
          <p:nvPr/>
        </p:nvSpPr>
        <p:spPr bwMode="auto">
          <a:xfrm>
            <a:off x="5076825" y="3573463"/>
            <a:ext cx="804863" cy="2968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9" name="Freeform 31"/>
          <p:cNvSpPr>
            <a:spLocks/>
          </p:cNvSpPr>
          <p:nvPr/>
        </p:nvSpPr>
        <p:spPr bwMode="auto">
          <a:xfrm>
            <a:off x="4211638" y="4941888"/>
            <a:ext cx="649287" cy="1916112"/>
          </a:xfrm>
          <a:custGeom>
            <a:avLst/>
            <a:gdLst>
              <a:gd name="T0" fmla="*/ 2147483647 w 241"/>
              <a:gd name="T1" fmla="*/ 0 h 673"/>
              <a:gd name="T2" fmla="*/ 2147483647 w 241"/>
              <a:gd name="T3" fmla="*/ 2147483647 h 673"/>
              <a:gd name="T4" fmla="*/ 2147483647 w 241"/>
              <a:gd name="T5" fmla="*/ 2147483647 h 673"/>
              <a:gd name="T6" fmla="*/ 2147483647 w 241"/>
              <a:gd name="T7" fmla="*/ 2147483647 h 673"/>
              <a:gd name="T8" fmla="*/ 2147483647 w 241"/>
              <a:gd name="T9" fmla="*/ 2147483647 h 673"/>
              <a:gd name="T10" fmla="*/ 2147483647 w 241"/>
              <a:gd name="T11" fmla="*/ 2147483647 h 673"/>
              <a:gd name="T12" fmla="*/ 2147483647 w 241"/>
              <a:gd name="T13" fmla="*/ 2147483647 h 673"/>
              <a:gd name="T14" fmla="*/ 2147483647 w 241"/>
              <a:gd name="T15" fmla="*/ 2147483647 h 673"/>
              <a:gd name="T16" fmla="*/ 2147483647 w 241"/>
              <a:gd name="T17" fmla="*/ 2147483647 h 673"/>
              <a:gd name="T18" fmla="*/ 2147483647 w 241"/>
              <a:gd name="T19" fmla="*/ 2147483647 h 673"/>
              <a:gd name="T20" fmla="*/ 2147483647 w 241"/>
              <a:gd name="T21" fmla="*/ 2147483647 h 673"/>
              <a:gd name="T22" fmla="*/ 2147483647 w 241"/>
              <a:gd name="T23" fmla="*/ 2147483647 h 673"/>
              <a:gd name="T24" fmla="*/ 2147483647 w 241"/>
              <a:gd name="T25" fmla="*/ 2147483647 h 673"/>
              <a:gd name="T26" fmla="*/ 2147483647 w 241"/>
              <a:gd name="T27" fmla="*/ 2147483647 h 673"/>
              <a:gd name="T28" fmla="*/ 2147483647 w 241"/>
              <a:gd name="T29" fmla="*/ 2147483647 h 673"/>
              <a:gd name="T30" fmla="*/ 2147483647 w 241"/>
              <a:gd name="T31" fmla="*/ 2147483647 h 673"/>
              <a:gd name="T32" fmla="*/ 2147483647 w 241"/>
              <a:gd name="T33" fmla="*/ 2147483647 h 673"/>
              <a:gd name="T34" fmla="*/ 0 w 241"/>
              <a:gd name="T35" fmla="*/ 2147483647 h 673"/>
              <a:gd name="T36" fmla="*/ 2147483647 w 241"/>
              <a:gd name="T37" fmla="*/ 2147483647 h 673"/>
              <a:gd name="T38" fmla="*/ 2147483647 w 241"/>
              <a:gd name="T39" fmla="*/ 2147483647 h 673"/>
              <a:gd name="T40" fmla="*/ 2147483647 w 241"/>
              <a:gd name="T41" fmla="*/ 2147483647 h 673"/>
              <a:gd name="T42" fmla="*/ 2147483647 w 241"/>
              <a:gd name="T43" fmla="*/ 2147483647 h 673"/>
              <a:gd name="T44" fmla="*/ 2147483647 w 241"/>
              <a:gd name="T45" fmla="*/ 2147483647 h 673"/>
              <a:gd name="T46" fmla="*/ 2147483647 w 241"/>
              <a:gd name="T47" fmla="*/ 2147483647 h 673"/>
              <a:gd name="T48" fmla="*/ 2147483647 w 241"/>
              <a:gd name="T49" fmla="*/ 2147483647 h 673"/>
              <a:gd name="T50" fmla="*/ 2147483647 w 241"/>
              <a:gd name="T51" fmla="*/ 2147483647 h 673"/>
              <a:gd name="T52" fmla="*/ 2147483647 w 241"/>
              <a:gd name="T53" fmla="*/ 2147483647 h 673"/>
              <a:gd name="T54" fmla="*/ 2147483647 w 241"/>
              <a:gd name="T55" fmla="*/ 2147483647 h 673"/>
              <a:gd name="T56" fmla="*/ 2147483647 w 241"/>
              <a:gd name="T57" fmla="*/ 2147483647 h 673"/>
              <a:gd name="T58" fmla="*/ 2147483647 w 241"/>
              <a:gd name="T59" fmla="*/ 2147483647 h 673"/>
              <a:gd name="T60" fmla="*/ 2147483647 w 241"/>
              <a:gd name="T61" fmla="*/ 2147483647 h 673"/>
              <a:gd name="T62" fmla="*/ 2147483647 w 241"/>
              <a:gd name="T63" fmla="*/ 2147483647 h 673"/>
              <a:gd name="T64" fmla="*/ 2147483647 w 241"/>
              <a:gd name="T65" fmla="*/ 2147483647 h 673"/>
              <a:gd name="T66" fmla="*/ 2147483647 w 241"/>
              <a:gd name="T67" fmla="*/ 2147483647 h 673"/>
              <a:gd name="T68" fmla="*/ 2147483647 w 241"/>
              <a:gd name="T69" fmla="*/ 2147483647 h 67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41"/>
              <a:gd name="T106" fmla="*/ 0 h 673"/>
              <a:gd name="T107" fmla="*/ 241 w 241"/>
              <a:gd name="T108" fmla="*/ 673 h 67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41" h="673">
                <a:moveTo>
                  <a:pt x="240" y="0"/>
                </a:moveTo>
                <a:lnTo>
                  <a:pt x="216" y="1"/>
                </a:lnTo>
                <a:lnTo>
                  <a:pt x="194" y="4"/>
                </a:lnTo>
                <a:lnTo>
                  <a:pt x="173" y="10"/>
                </a:lnTo>
                <a:lnTo>
                  <a:pt x="155" y="16"/>
                </a:lnTo>
                <a:lnTo>
                  <a:pt x="141" y="25"/>
                </a:lnTo>
                <a:lnTo>
                  <a:pt x="130" y="34"/>
                </a:lnTo>
                <a:lnTo>
                  <a:pt x="123" y="45"/>
                </a:lnTo>
                <a:lnTo>
                  <a:pt x="120" y="56"/>
                </a:lnTo>
                <a:lnTo>
                  <a:pt x="120" y="280"/>
                </a:lnTo>
                <a:lnTo>
                  <a:pt x="118" y="291"/>
                </a:lnTo>
                <a:lnTo>
                  <a:pt x="111" y="302"/>
                </a:lnTo>
                <a:lnTo>
                  <a:pt x="100" y="311"/>
                </a:lnTo>
                <a:lnTo>
                  <a:pt x="85" y="320"/>
                </a:lnTo>
                <a:lnTo>
                  <a:pt x="67" y="327"/>
                </a:lnTo>
                <a:lnTo>
                  <a:pt x="47" y="332"/>
                </a:lnTo>
                <a:lnTo>
                  <a:pt x="24" y="335"/>
                </a:lnTo>
                <a:lnTo>
                  <a:pt x="0" y="336"/>
                </a:lnTo>
                <a:lnTo>
                  <a:pt x="24" y="337"/>
                </a:lnTo>
                <a:lnTo>
                  <a:pt x="47" y="340"/>
                </a:lnTo>
                <a:lnTo>
                  <a:pt x="67" y="346"/>
                </a:lnTo>
                <a:lnTo>
                  <a:pt x="85" y="352"/>
                </a:lnTo>
                <a:lnTo>
                  <a:pt x="100" y="361"/>
                </a:lnTo>
                <a:lnTo>
                  <a:pt x="111" y="370"/>
                </a:lnTo>
                <a:lnTo>
                  <a:pt x="118" y="381"/>
                </a:lnTo>
                <a:lnTo>
                  <a:pt x="120" y="392"/>
                </a:lnTo>
                <a:lnTo>
                  <a:pt x="120" y="616"/>
                </a:lnTo>
                <a:lnTo>
                  <a:pt x="123" y="627"/>
                </a:lnTo>
                <a:lnTo>
                  <a:pt x="130" y="638"/>
                </a:lnTo>
                <a:lnTo>
                  <a:pt x="141" y="647"/>
                </a:lnTo>
                <a:lnTo>
                  <a:pt x="155" y="656"/>
                </a:lnTo>
                <a:lnTo>
                  <a:pt x="173" y="663"/>
                </a:lnTo>
                <a:lnTo>
                  <a:pt x="194" y="668"/>
                </a:lnTo>
                <a:lnTo>
                  <a:pt x="216" y="671"/>
                </a:lnTo>
                <a:lnTo>
                  <a:pt x="240" y="672"/>
                </a:lnTo>
              </a:path>
            </a:pathLst>
          </a:custGeom>
          <a:noFill/>
          <a:ln w="4445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PE"/>
          </a:p>
        </p:txBody>
      </p:sp>
      <p:sp>
        <p:nvSpPr>
          <p:cNvPr id="15390" name="Oval 32"/>
          <p:cNvSpPr>
            <a:spLocks noChangeArrowheads="1"/>
          </p:cNvSpPr>
          <p:nvPr/>
        </p:nvSpPr>
        <p:spPr bwMode="auto">
          <a:xfrm>
            <a:off x="4716463" y="5013325"/>
            <a:ext cx="719137" cy="576263"/>
          </a:xfrm>
          <a:prstGeom prst="ellipse">
            <a:avLst/>
          </a:prstGeom>
          <a:solidFill>
            <a:srgbClr val="99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2800" b="1">
                <a:solidFill>
                  <a:srgbClr val="FF3300"/>
                </a:solidFill>
              </a:rPr>
              <a:t>+</a:t>
            </a:r>
          </a:p>
        </p:txBody>
      </p:sp>
      <p:sp>
        <p:nvSpPr>
          <p:cNvPr id="15391" name="Oval 33"/>
          <p:cNvSpPr>
            <a:spLocks noChangeArrowheads="1"/>
          </p:cNvSpPr>
          <p:nvPr/>
        </p:nvSpPr>
        <p:spPr bwMode="auto">
          <a:xfrm>
            <a:off x="4757738" y="5948363"/>
            <a:ext cx="677862" cy="576262"/>
          </a:xfrm>
          <a:prstGeom prst="ellipse">
            <a:avLst/>
          </a:prstGeom>
          <a:solidFill>
            <a:srgbClr val="FF33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6038" rIns="90488" bIns="46038" anchor="ctr"/>
          <a:lstStyle/>
          <a:p>
            <a:pPr algn="ctr"/>
            <a:r>
              <a:rPr lang="es-ES_tradnl" sz="3200" b="1"/>
              <a:t>-</a:t>
            </a:r>
          </a:p>
        </p:txBody>
      </p:sp>
      <p:sp>
        <p:nvSpPr>
          <p:cNvPr id="15392" name="Rectangle 34"/>
          <p:cNvSpPr>
            <a:spLocks noChangeArrowheads="1"/>
          </p:cNvSpPr>
          <p:nvPr/>
        </p:nvSpPr>
        <p:spPr bwMode="auto">
          <a:xfrm>
            <a:off x="5651500" y="4868863"/>
            <a:ext cx="3168650" cy="8318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Vías que consumen energía (Biosíntesis)</a:t>
            </a:r>
          </a:p>
        </p:txBody>
      </p:sp>
      <p:sp>
        <p:nvSpPr>
          <p:cNvPr id="15393" name="Rectangle 35"/>
          <p:cNvSpPr>
            <a:spLocks noChangeArrowheads="1"/>
          </p:cNvSpPr>
          <p:nvPr/>
        </p:nvSpPr>
        <p:spPr bwMode="auto">
          <a:xfrm>
            <a:off x="5565775" y="5846763"/>
            <a:ext cx="3398838" cy="8318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lIns="90488" tIns="46038" rIns="90488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Procesos generadores de energía (Degradación)</a:t>
            </a:r>
          </a:p>
        </p:txBody>
      </p:sp>
      <p:sp>
        <p:nvSpPr>
          <p:cNvPr id="15394" name="Line 36"/>
          <p:cNvSpPr>
            <a:spLocks noChangeShapeType="1"/>
          </p:cNvSpPr>
          <p:nvPr/>
        </p:nvSpPr>
        <p:spPr bwMode="auto">
          <a:xfrm flipH="1" flipV="1">
            <a:off x="2484438" y="5038725"/>
            <a:ext cx="86360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395" name="Text Box 37"/>
          <p:cNvSpPr txBox="1">
            <a:spLocks noChangeArrowheads="1"/>
          </p:cNvSpPr>
          <p:nvPr/>
        </p:nvSpPr>
        <p:spPr bwMode="auto">
          <a:xfrm>
            <a:off x="179388" y="4822825"/>
            <a:ext cx="2160587" cy="4095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</a:rPr>
              <a:t>Transporte activo</a:t>
            </a:r>
            <a:endParaRPr lang="es-ES" sz="2000" b="1">
              <a:solidFill>
                <a:schemeClr val="bg1"/>
              </a:solidFill>
            </a:endParaRPr>
          </a:p>
        </p:txBody>
      </p:sp>
      <p:sp>
        <p:nvSpPr>
          <p:cNvPr id="15396" name="Text Box 38"/>
          <p:cNvSpPr txBox="1">
            <a:spLocks noChangeArrowheads="1"/>
          </p:cNvSpPr>
          <p:nvPr/>
        </p:nvSpPr>
        <p:spPr bwMode="auto">
          <a:xfrm>
            <a:off x="179388" y="5997575"/>
            <a:ext cx="2160587" cy="4095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</a:rPr>
              <a:t>Acidos Nucleicos</a:t>
            </a:r>
            <a:endParaRPr lang="es-ES" sz="2000" b="1">
              <a:solidFill>
                <a:schemeClr val="bg1"/>
              </a:solidFill>
            </a:endParaRPr>
          </a:p>
        </p:txBody>
      </p:sp>
      <p:sp>
        <p:nvSpPr>
          <p:cNvPr id="15397" name="Line 39"/>
          <p:cNvSpPr>
            <a:spLocks noChangeShapeType="1"/>
          </p:cNvSpPr>
          <p:nvPr/>
        </p:nvSpPr>
        <p:spPr bwMode="auto">
          <a:xfrm flipH="1">
            <a:off x="2411413" y="6046788"/>
            <a:ext cx="865187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398" name="Text Box 40"/>
          <p:cNvSpPr txBox="1">
            <a:spLocks noChangeArrowheads="1"/>
          </p:cNvSpPr>
          <p:nvPr/>
        </p:nvSpPr>
        <p:spPr bwMode="auto">
          <a:xfrm>
            <a:off x="34925" y="5470525"/>
            <a:ext cx="2808288" cy="4095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chemeClr val="bg1"/>
                </a:solidFill>
              </a:rPr>
              <a:t>Contracción Muscular</a:t>
            </a:r>
            <a:endParaRPr lang="es-ES" sz="2000" b="1">
              <a:solidFill>
                <a:schemeClr val="bg1"/>
              </a:solidFill>
            </a:endParaRPr>
          </a:p>
        </p:txBody>
      </p:sp>
      <p:sp>
        <p:nvSpPr>
          <p:cNvPr id="15399" name="Line 41"/>
          <p:cNvSpPr>
            <a:spLocks noChangeShapeType="1"/>
          </p:cNvSpPr>
          <p:nvPr/>
        </p:nvSpPr>
        <p:spPr bwMode="auto">
          <a:xfrm flipH="1">
            <a:off x="2916238" y="5757863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69225" cy="865187"/>
          </a:xfrm>
          <a:gradFill rotWithShape="1">
            <a:gsLst>
              <a:gs pos="0">
                <a:srgbClr val="0E521B"/>
              </a:gs>
              <a:gs pos="50000">
                <a:srgbClr val="1FB13B"/>
              </a:gs>
              <a:gs pos="100000">
                <a:srgbClr val="0E521B"/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/>
          <a:lstStyle/>
          <a:p>
            <a:pPr algn="ctr" eaLnBrk="1" hangingPunct="1"/>
            <a:r>
              <a:rPr lang="es-ES_tradnl" sz="3200" b="1" dirty="0" smtClean="0">
                <a:solidFill>
                  <a:schemeClr val="tx1"/>
                </a:solidFill>
              </a:rPr>
              <a:t>PAPEL REGULADOR DEL ATP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2490</TotalTime>
  <Words>1892</Words>
  <Application>Microsoft PowerPoint</Application>
  <PresentationFormat>Presentación en pantalla (4:3)</PresentationFormat>
  <Paragraphs>687</Paragraphs>
  <Slides>45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Concurrencia</vt:lpstr>
      <vt:lpstr>QUÍMICA BIOLÓGICA</vt:lpstr>
      <vt:lpstr>BOLILLA 9 INTEGRACIÓN METABÓLICA</vt:lpstr>
      <vt:lpstr>Diapositiva 3</vt:lpstr>
      <vt:lpstr>NUTRICION-METABOLISMO</vt:lpstr>
      <vt:lpstr>Diapositiva 5</vt:lpstr>
      <vt:lpstr>Diapositiva 6</vt:lpstr>
      <vt:lpstr>Diapositiva 7</vt:lpstr>
      <vt:lpstr>Diapositiva 8</vt:lpstr>
      <vt:lpstr>PAPEL REGULADOR DEL ATP</vt:lpstr>
      <vt:lpstr>Ejemplifique en cada caso de que manera el ATP actúa como regulador</vt:lpstr>
      <vt:lpstr>PODER REDUCTOR-NADPH</vt:lpstr>
      <vt:lpstr> 2) El NADPH es un agente reductor  importante utilizado en rutas anabólicas. </vt:lpstr>
      <vt:lpstr>COMPARTIMENTALIZACION  </vt:lpstr>
      <vt:lpstr>En el metabolismo de los lípidos (Biosíntesis y Degradación) la compartimentalización de ambos procesos permite su regulación. Explique </vt:lpstr>
      <vt:lpstr>Regulación del metabolismo</vt:lpstr>
      <vt:lpstr>Regulación de Enzimas Alostericas:</vt:lpstr>
      <vt:lpstr>Regulación Covalente</vt:lpstr>
      <vt:lpstr>Regulación a nivel de la Transcripcion ó de la Traducción</vt:lpstr>
      <vt:lpstr>Encrucijadas metabólicas</vt:lpstr>
      <vt:lpstr>Diapositiva 20</vt:lpstr>
      <vt:lpstr>Diapositiva 21</vt:lpstr>
      <vt:lpstr>La síntesis de  Glucosa 6-fosfato se considera una encrucijada metabólica, su destino   depende de las necesidades de la célula</vt:lpstr>
      <vt:lpstr>Origen y destinos metabólicos del Piruvato</vt:lpstr>
      <vt:lpstr>PROCEDENCIAS DEL PIRUVATO</vt:lpstr>
      <vt:lpstr>Diapositiva 25</vt:lpstr>
      <vt:lpstr>Procedencia de la Acetil-CoA</vt:lpstr>
      <vt:lpstr>HOMEOSTASIS DE LA GLUCOSA</vt:lpstr>
      <vt:lpstr>PARA EL MANTENIMIENTO DEL NIVEL NORMAL DE GLUCOSA INDIQUE:</vt:lpstr>
      <vt:lpstr>LNDIQUE SOBRE QUE VIAS METABÓLICAS  INTERVIENEN IAS HORMONAS PARA MANTENER LA HOMEOSTASIS DE GLUCOSA</vt:lpstr>
      <vt:lpstr>Diapositiva 30</vt:lpstr>
      <vt:lpstr>Metabolismo de los monosacaridos en el Hígado</vt:lpstr>
      <vt:lpstr>Metabolismo de los Acidos Grasos en el HÍGADO</vt:lpstr>
      <vt:lpstr>Metabolismo de los Aminoácidos en el Hígado</vt:lpstr>
      <vt:lpstr>Síntesis y degradación de trigliceridos en TEJIDO ADIPOSO</vt:lpstr>
      <vt:lpstr>Esquema General de la movilización de Triglicéridos en el Tejido Adiposo</vt:lpstr>
      <vt:lpstr>Metabolismo en el Músculo</vt:lpstr>
      <vt:lpstr>Fuentes de energía en Cerebro</vt:lpstr>
      <vt:lpstr>ESTADOS METABOLICOS  CICLO AYUNO-ALIMENTACION</vt:lpstr>
      <vt:lpstr>Diapositiva 39</vt:lpstr>
      <vt:lpstr>PROBLEMAS </vt:lpstr>
      <vt:lpstr> QUE VIAS METABOLICAS ESTAN ACTIVAS EN LAS SIGUIENTES SITUACIONES???</vt:lpstr>
      <vt:lpstr>ACIDOS GRASOS DE NUMERO IMPAR DE ATOMOS DE CARBONO</vt:lpstr>
      <vt:lpstr>TEJIDO ADIPOSO: El tejido adiposo tiene un metabolismo dinámico, llevando a cabo biosíntesis de triglicéridos en periodos de prevalencia de sustratos y degradando los mismos en situación de ayuno.  Con respecto al proceso de degradación  explique: </vt:lpstr>
      <vt:lpstr>                 DIFERENCIA METABÓLICA EN EL HÍGADO Y MÚSCULO  EN SITUACIÓN DE “ATAQUE O HUÍDA”  Durante una situación de “ataque o de huída” la adrenalina pone en marcha la degradación de glucógeno en el hígado, corazón y músculo esquelético. El producto final de la degradación del glucógeno en el hígado es la glucosa. En cambio, el producto final en el músculo esquelético es el piruvato. </vt:lpstr>
      <vt:lpstr>RESPUESTAS A LOS PROBLEMAS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Destinos de Piruvato y de Acetil-CoA</dc:title>
  <dc:creator>pc</dc:creator>
  <cp:lastModifiedBy>ali y facu</cp:lastModifiedBy>
  <cp:revision>212</cp:revision>
  <dcterms:created xsi:type="dcterms:W3CDTF">2007-11-01T14:00:43Z</dcterms:created>
  <dcterms:modified xsi:type="dcterms:W3CDTF">2014-11-13T21:13:21Z</dcterms:modified>
</cp:coreProperties>
</file>